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5" r:id="rId4"/>
    <p:sldId id="266" r:id="rId5"/>
    <p:sldId id="267" r:id="rId6"/>
    <p:sldId id="278" r:id="rId7"/>
    <p:sldId id="274" r:id="rId8"/>
    <p:sldId id="281" r:id="rId9"/>
    <p:sldId id="282" r:id="rId10"/>
    <p:sldId id="283" r:id="rId11"/>
    <p:sldId id="275" r:id="rId12"/>
    <p:sldId id="272" r:id="rId13"/>
    <p:sldId id="263" r:id="rId14"/>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D66A45-5547-4FDE-A45E-5BC52CBF64A3}" v="1" dt="2022-09-07T04:13:05.2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4" autoAdjust="0"/>
    <p:restoredTop sz="94660"/>
  </p:normalViewPr>
  <p:slideViewPr>
    <p:cSldViewPr snapToGrid="0">
      <p:cViewPr varScale="1">
        <p:scale>
          <a:sx n="52" d="100"/>
          <a:sy n="52" d="100"/>
        </p:scale>
        <p:origin x="651"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23" Type="http://schemas.openxmlformats.org/officeDocument/2006/relationships/customXml" Target="../customXml/item3.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co Torriani" userId="a4c40775-43ef-4c5e-9b93-24c270b4aa0e" providerId="ADAL" clId="{72D66A45-5547-4FDE-A45E-5BC52CBF64A3}"/>
    <pc:docChg chg="undo custSel addSld delSld modSld">
      <pc:chgData name="Francesco Torriani" userId="a4c40775-43ef-4c5e-9b93-24c270b4aa0e" providerId="ADAL" clId="{72D66A45-5547-4FDE-A45E-5BC52CBF64A3}" dt="2022-09-08T05:30:44.276" v="692" actId="20577"/>
      <pc:docMkLst>
        <pc:docMk/>
      </pc:docMkLst>
      <pc:sldChg chg="addSp modSp mod">
        <pc:chgData name="Francesco Torriani" userId="a4c40775-43ef-4c5e-9b93-24c270b4aa0e" providerId="ADAL" clId="{72D66A45-5547-4FDE-A45E-5BC52CBF64A3}" dt="2022-09-07T07:42:51.811" v="589" actId="207"/>
        <pc:sldMkLst>
          <pc:docMk/>
          <pc:sldMk cId="3597963288" sldId="256"/>
        </pc:sldMkLst>
        <pc:spChg chg="mod">
          <ac:chgData name="Francesco Torriani" userId="a4c40775-43ef-4c5e-9b93-24c270b4aa0e" providerId="ADAL" clId="{72D66A45-5547-4FDE-A45E-5BC52CBF64A3}" dt="2022-09-07T03:59:51.842" v="68" actId="1076"/>
          <ac:spMkLst>
            <pc:docMk/>
            <pc:sldMk cId="3597963288" sldId="256"/>
            <ac:spMk id="2" creationId="{65028859-F9C0-4C58-A6B1-8A89DEB2B536}"/>
          </ac:spMkLst>
        </pc:spChg>
        <pc:spChg chg="mod">
          <ac:chgData name="Francesco Torriani" userId="a4c40775-43ef-4c5e-9b93-24c270b4aa0e" providerId="ADAL" clId="{72D66A45-5547-4FDE-A45E-5BC52CBF64A3}" dt="2022-09-07T07:42:07.441" v="580" actId="1076"/>
          <ac:spMkLst>
            <pc:docMk/>
            <pc:sldMk cId="3597963288" sldId="256"/>
            <ac:spMk id="3" creationId="{1A406A5B-9A44-4B68-8002-85E9314BA20F}"/>
          </ac:spMkLst>
        </pc:spChg>
        <pc:spChg chg="mod">
          <ac:chgData name="Francesco Torriani" userId="a4c40775-43ef-4c5e-9b93-24c270b4aa0e" providerId="ADAL" clId="{72D66A45-5547-4FDE-A45E-5BC52CBF64A3}" dt="2022-09-07T07:42:03.445" v="579" actId="1076"/>
          <ac:spMkLst>
            <pc:docMk/>
            <pc:sldMk cId="3597963288" sldId="256"/>
            <ac:spMk id="6" creationId="{B766F3D6-B46F-F24A-9D32-F96C3F5D2B5D}"/>
          </ac:spMkLst>
        </pc:spChg>
        <pc:spChg chg="add mod">
          <ac:chgData name="Francesco Torriani" userId="a4c40775-43ef-4c5e-9b93-24c270b4aa0e" providerId="ADAL" clId="{72D66A45-5547-4FDE-A45E-5BC52CBF64A3}" dt="2022-09-07T07:42:51.811" v="589" actId="207"/>
          <ac:spMkLst>
            <pc:docMk/>
            <pc:sldMk cId="3597963288" sldId="256"/>
            <ac:spMk id="10" creationId="{BCFE8C11-FA10-4D52-066D-202C43F0F62F}"/>
          </ac:spMkLst>
        </pc:spChg>
        <pc:picChg chg="add mod">
          <ac:chgData name="Francesco Torriani" userId="a4c40775-43ef-4c5e-9b93-24c270b4aa0e" providerId="ADAL" clId="{72D66A45-5547-4FDE-A45E-5BC52CBF64A3}" dt="2022-09-07T07:41:39.695" v="578" actId="1076"/>
          <ac:picMkLst>
            <pc:docMk/>
            <pc:sldMk cId="3597963288" sldId="256"/>
            <ac:picMk id="8" creationId="{07AB1016-E936-ED46-52A4-FF945D4E675F}"/>
          </ac:picMkLst>
        </pc:picChg>
      </pc:sldChg>
      <pc:sldChg chg="modSp mod">
        <pc:chgData name="Francesco Torriani" userId="a4c40775-43ef-4c5e-9b93-24c270b4aa0e" providerId="ADAL" clId="{72D66A45-5547-4FDE-A45E-5BC52CBF64A3}" dt="2022-09-07T05:47:36.288" v="516" actId="27636"/>
        <pc:sldMkLst>
          <pc:docMk/>
          <pc:sldMk cId="3115679867" sldId="257"/>
        </pc:sldMkLst>
        <pc:spChg chg="mod">
          <ac:chgData name="Francesco Torriani" userId="a4c40775-43ef-4c5e-9b93-24c270b4aa0e" providerId="ADAL" clId="{72D66A45-5547-4FDE-A45E-5BC52CBF64A3}" dt="2022-09-07T05:47:36.288" v="516" actId="27636"/>
          <ac:spMkLst>
            <pc:docMk/>
            <pc:sldMk cId="3115679867" sldId="257"/>
            <ac:spMk id="3" creationId="{1A406A5B-9A44-4B68-8002-85E9314BA20F}"/>
          </ac:spMkLst>
        </pc:spChg>
      </pc:sldChg>
      <pc:sldChg chg="modSp del mod">
        <pc:chgData name="Francesco Torriani" userId="a4c40775-43ef-4c5e-9b93-24c270b4aa0e" providerId="ADAL" clId="{72D66A45-5547-4FDE-A45E-5BC52CBF64A3}" dt="2022-09-07T04:24:12.373" v="504" actId="2696"/>
        <pc:sldMkLst>
          <pc:docMk/>
          <pc:sldMk cId="3918780372" sldId="261"/>
        </pc:sldMkLst>
        <pc:spChg chg="mod">
          <ac:chgData name="Francesco Torriani" userId="a4c40775-43ef-4c5e-9b93-24c270b4aa0e" providerId="ADAL" clId="{72D66A45-5547-4FDE-A45E-5BC52CBF64A3}" dt="2022-09-07T04:00:40.270" v="87" actId="27636"/>
          <ac:spMkLst>
            <pc:docMk/>
            <pc:sldMk cId="3918780372" sldId="261"/>
            <ac:spMk id="3" creationId="{1A406A5B-9A44-4B68-8002-85E9314BA20F}"/>
          </ac:spMkLst>
        </pc:spChg>
      </pc:sldChg>
      <pc:sldChg chg="modSp del mod">
        <pc:chgData name="Francesco Torriani" userId="a4c40775-43ef-4c5e-9b93-24c270b4aa0e" providerId="ADAL" clId="{72D66A45-5547-4FDE-A45E-5BC52CBF64A3}" dt="2022-09-07T04:24:14.553" v="505" actId="2696"/>
        <pc:sldMkLst>
          <pc:docMk/>
          <pc:sldMk cId="639347939" sldId="262"/>
        </pc:sldMkLst>
        <pc:spChg chg="mod">
          <ac:chgData name="Francesco Torriani" userId="a4c40775-43ef-4c5e-9b93-24c270b4aa0e" providerId="ADAL" clId="{72D66A45-5547-4FDE-A45E-5BC52CBF64A3}" dt="2022-09-07T04:00:44.469" v="88" actId="6549"/>
          <ac:spMkLst>
            <pc:docMk/>
            <pc:sldMk cId="639347939" sldId="262"/>
            <ac:spMk id="3" creationId="{1A406A5B-9A44-4B68-8002-85E9314BA20F}"/>
          </ac:spMkLst>
        </pc:spChg>
      </pc:sldChg>
      <pc:sldChg chg="addSp delSp modSp mod">
        <pc:chgData name="Francesco Torriani" userId="a4c40775-43ef-4c5e-9b93-24c270b4aa0e" providerId="ADAL" clId="{72D66A45-5547-4FDE-A45E-5BC52CBF64A3}" dt="2022-09-07T07:44:10.041" v="608" actId="14100"/>
        <pc:sldMkLst>
          <pc:docMk/>
          <pc:sldMk cId="1525710489" sldId="263"/>
        </pc:sldMkLst>
        <pc:spChg chg="add mod">
          <ac:chgData name="Francesco Torriani" userId="a4c40775-43ef-4c5e-9b93-24c270b4aa0e" providerId="ADAL" clId="{72D66A45-5547-4FDE-A45E-5BC52CBF64A3}" dt="2022-09-07T07:43:59.371" v="605" actId="207"/>
          <ac:spMkLst>
            <pc:docMk/>
            <pc:sldMk cId="1525710489" sldId="263"/>
            <ac:spMk id="10" creationId="{CEB7693C-99DE-B775-F502-04B6270FD2D4}"/>
          </ac:spMkLst>
        </pc:spChg>
        <pc:picChg chg="add mod">
          <ac:chgData name="Francesco Torriani" userId="a4c40775-43ef-4c5e-9b93-24c270b4aa0e" providerId="ADAL" clId="{72D66A45-5547-4FDE-A45E-5BC52CBF64A3}" dt="2022-09-07T07:41:26.272" v="576" actId="1076"/>
          <ac:picMkLst>
            <pc:docMk/>
            <pc:sldMk cId="1525710489" sldId="263"/>
            <ac:picMk id="4" creationId="{9DA1F836-A166-203C-9350-B18A4ECF41A1}"/>
          </ac:picMkLst>
        </pc:picChg>
        <pc:picChg chg="del">
          <ac:chgData name="Francesco Torriani" userId="a4c40775-43ef-4c5e-9b93-24c270b4aa0e" providerId="ADAL" clId="{72D66A45-5547-4FDE-A45E-5BC52CBF64A3}" dt="2022-09-07T07:44:01.602" v="606" actId="478"/>
          <ac:picMkLst>
            <pc:docMk/>
            <pc:sldMk cId="1525710489" sldId="263"/>
            <ac:picMk id="5" creationId="{CAACE382-E142-4BF0-BC5B-61476067B9C9}"/>
          </ac:picMkLst>
        </pc:picChg>
        <pc:picChg chg="mod">
          <ac:chgData name="Francesco Torriani" userId="a4c40775-43ef-4c5e-9b93-24c270b4aa0e" providerId="ADAL" clId="{72D66A45-5547-4FDE-A45E-5BC52CBF64A3}" dt="2022-09-07T07:44:10.041" v="608" actId="14100"/>
          <ac:picMkLst>
            <pc:docMk/>
            <pc:sldMk cId="1525710489" sldId="263"/>
            <ac:picMk id="7" creationId="{3702CD8E-6307-41D2-A60A-1CB42BEF1EEC}"/>
          </ac:picMkLst>
        </pc:picChg>
        <pc:picChg chg="mod">
          <ac:chgData name="Francesco Torriani" userId="a4c40775-43ef-4c5e-9b93-24c270b4aa0e" providerId="ADAL" clId="{72D66A45-5547-4FDE-A45E-5BC52CBF64A3}" dt="2022-09-07T07:44:07.847" v="607" actId="14100"/>
          <ac:picMkLst>
            <pc:docMk/>
            <pc:sldMk cId="1525710489" sldId="263"/>
            <ac:picMk id="8" creationId="{7F164DCA-B3E6-4B46-B12C-ABE6AAA5E1C9}"/>
          </ac:picMkLst>
        </pc:picChg>
      </pc:sldChg>
      <pc:sldChg chg="modSp del mod">
        <pc:chgData name="Francesco Torriani" userId="a4c40775-43ef-4c5e-9b93-24c270b4aa0e" providerId="ADAL" clId="{72D66A45-5547-4FDE-A45E-5BC52CBF64A3}" dt="2022-09-07T04:19:32.917" v="421" actId="2696"/>
        <pc:sldMkLst>
          <pc:docMk/>
          <pc:sldMk cId="1249740400" sldId="264"/>
        </pc:sldMkLst>
        <pc:spChg chg="mod">
          <ac:chgData name="Francesco Torriani" userId="a4c40775-43ef-4c5e-9b93-24c270b4aa0e" providerId="ADAL" clId="{72D66A45-5547-4FDE-A45E-5BC52CBF64A3}" dt="2022-09-07T04:00:26.507" v="79" actId="27636"/>
          <ac:spMkLst>
            <pc:docMk/>
            <pc:sldMk cId="1249740400" sldId="264"/>
            <ac:spMk id="3" creationId="{1A406A5B-9A44-4B68-8002-85E9314BA20F}"/>
          </ac:spMkLst>
        </pc:spChg>
      </pc:sldChg>
      <pc:sldChg chg="modSp mod">
        <pc:chgData name="Francesco Torriani" userId="a4c40775-43ef-4c5e-9b93-24c270b4aa0e" providerId="ADAL" clId="{72D66A45-5547-4FDE-A45E-5BC52CBF64A3}" dt="2022-09-07T04:18:06.313" v="405" actId="207"/>
        <pc:sldMkLst>
          <pc:docMk/>
          <pc:sldMk cId="3430234032" sldId="265"/>
        </pc:sldMkLst>
        <pc:spChg chg="mod">
          <ac:chgData name="Francesco Torriani" userId="a4c40775-43ef-4c5e-9b93-24c270b4aa0e" providerId="ADAL" clId="{72D66A45-5547-4FDE-A45E-5BC52CBF64A3}" dt="2022-09-07T04:18:06.313" v="405" actId="207"/>
          <ac:spMkLst>
            <pc:docMk/>
            <pc:sldMk cId="3430234032" sldId="265"/>
            <ac:spMk id="3" creationId="{1A406A5B-9A44-4B68-8002-85E9314BA20F}"/>
          </ac:spMkLst>
        </pc:spChg>
        <pc:spChg chg="mod">
          <ac:chgData name="Francesco Torriani" userId="a4c40775-43ef-4c5e-9b93-24c270b4aa0e" providerId="ADAL" clId="{72D66A45-5547-4FDE-A45E-5BC52CBF64A3}" dt="2022-09-07T04:05:38.707" v="173" actId="313"/>
          <ac:spMkLst>
            <pc:docMk/>
            <pc:sldMk cId="3430234032" sldId="265"/>
            <ac:spMk id="8" creationId="{C5FA45F3-7971-BF4D-8A75-562469F33344}"/>
          </ac:spMkLst>
        </pc:spChg>
      </pc:sldChg>
      <pc:sldChg chg="modSp mod">
        <pc:chgData name="Francesco Torriani" userId="a4c40775-43ef-4c5e-9b93-24c270b4aa0e" providerId="ADAL" clId="{72D66A45-5547-4FDE-A45E-5BC52CBF64A3}" dt="2022-09-07T05:50:03.802" v="521" actId="115"/>
        <pc:sldMkLst>
          <pc:docMk/>
          <pc:sldMk cId="398308609" sldId="266"/>
        </pc:sldMkLst>
        <pc:spChg chg="mod">
          <ac:chgData name="Francesco Torriani" userId="a4c40775-43ef-4c5e-9b93-24c270b4aa0e" providerId="ADAL" clId="{72D66A45-5547-4FDE-A45E-5BC52CBF64A3}" dt="2022-09-07T05:50:03.802" v="521" actId="115"/>
          <ac:spMkLst>
            <pc:docMk/>
            <pc:sldMk cId="398308609" sldId="266"/>
            <ac:spMk id="3" creationId="{1A406A5B-9A44-4B68-8002-85E9314BA20F}"/>
          </ac:spMkLst>
        </pc:spChg>
        <pc:spChg chg="mod">
          <ac:chgData name="Francesco Torriani" userId="a4c40775-43ef-4c5e-9b93-24c270b4aa0e" providerId="ADAL" clId="{72D66A45-5547-4FDE-A45E-5BC52CBF64A3}" dt="2022-09-07T05:49:22.478" v="518" actId="1076"/>
          <ac:spMkLst>
            <pc:docMk/>
            <pc:sldMk cId="398308609" sldId="266"/>
            <ac:spMk id="8" creationId="{95200CEE-03CA-BA42-BE37-088C3BA159D4}"/>
          </ac:spMkLst>
        </pc:spChg>
      </pc:sldChg>
      <pc:sldChg chg="addSp modSp mod">
        <pc:chgData name="Francesco Torriani" userId="a4c40775-43ef-4c5e-9b93-24c270b4aa0e" providerId="ADAL" clId="{72D66A45-5547-4FDE-A45E-5BC52CBF64A3}" dt="2022-09-07T05:51:08.886" v="542" actId="313"/>
        <pc:sldMkLst>
          <pc:docMk/>
          <pc:sldMk cId="2006073517" sldId="267"/>
        </pc:sldMkLst>
        <pc:spChg chg="mod">
          <ac:chgData name="Francesco Torriani" userId="a4c40775-43ef-4c5e-9b93-24c270b4aa0e" providerId="ADAL" clId="{72D66A45-5547-4FDE-A45E-5BC52CBF64A3}" dt="2022-09-07T04:00:19.155" v="76" actId="27636"/>
          <ac:spMkLst>
            <pc:docMk/>
            <pc:sldMk cId="2006073517" sldId="267"/>
            <ac:spMk id="3" creationId="{1A406A5B-9A44-4B68-8002-85E9314BA20F}"/>
          </ac:spMkLst>
        </pc:spChg>
        <pc:spChg chg="add mod">
          <ac:chgData name="Francesco Torriani" userId="a4c40775-43ef-4c5e-9b93-24c270b4aa0e" providerId="ADAL" clId="{72D66A45-5547-4FDE-A45E-5BC52CBF64A3}" dt="2022-09-07T05:51:08.886" v="542" actId="313"/>
          <ac:spMkLst>
            <pc:docMk/>
            <pc:sldMk cId="2006073517" sldId="267"/>
            <ac:spMk id="6" creationId="{45C609A8-D47A-3CA5-BE6A-D20D8C567D10}"/>
          </ac:spMkLst>
        </pc:spChg>
        <pc:spChg chg="mod">
          <ac:chgData name="Francesco Torriani" userId="a4c40775-43ef-4c5e-9b93-24c270b4aa0e" providerId="ADAL" clId="{72D66A45-5547-4FDE-A45E-5BC52CBF64A3}" dt="2022-09-07T04:15:03.005" v="380"/>
          <ac:spMkLst>
            <pc:docMk/>
            <pc:sldMk cId="2006073517" sldId="267"/>
            <ac:spMk id="10" creationId="{924F51A2-59B5-AE4E-B1F1-A160AE3FDC85}"/>
          </ac:spMkLst>
        </pc:spChg>
      </pc:sldChg>
      <pc:sldChg chg="modSp del mod">
        <pc:chgData name="Francesco Torriani" userId="a4c40775-43ef-4c5e-9b93-24c270b4aa0e" providerId="ADAL" clId="{72D66A45-5547-4FDE-A45E-5BC52CBF64A3}" dt="2022-09-07T04:24:02.965" v="500" actId="2696"/>
        <pc:sldMkLst>
          <pc:docMk/>
          <pc:sldMk cId="328799825" sldId="269"/>
        </pc:sldMkLst>
        <pc:spChg chg="mod">
          <ac:chgData name="Francesco Torriani" userId="a4c40775-43ef-4c5e-9b93-24c270b4aa0e" providerId="ADAL" clId="{72D66A45-5547-4FDE-A45E-5BC52CBF64A3}" dt="2022-09-07T04:00:30.468" v="81" actId="27636"/>
          <ac:spMkLst>
            <pc:docMk/>
            <pc:sldMk cId="328799825" sldId="269"/>
            <ac:spMk id="3" creationId="{1A406A5B-9A44-4B68-8002-85E9314BA20F}"/>
          </ac:spMkLst>
        </pc:spChg>
      </pc:sldChg>
      <pc:sldChg chg="modSp del mod">
        <pc:chgData name="Francesco Torriani" userId="a4c40775-43ef-4c5e-9b93-24c270b4aa0e" providerId="ADAL" clId="{72D66A45-5547-4FDE-A45E-5BC52CBF64A3}" dt="2022-09-07T04:24:05.048" v="501" actId="2696"/>
        <pc:sldMkLst>
          <pc:docMk/>
          <pc:sldMk cId="3313321313" sldId="270"/>
        </pc:sldMkLst>
        <pc:spChg chg="mod">
          <ac:chgData name="Francesco Torriani" userId="a4c40775-43ef-4c5e-9b93-24c270b4aa0e" providerId="ADAL" clId="{72D66A45-5547-4FDE-A45E-5BC52CBF64A3}" dt="2022-09-07T04:00:34.008" v="83" actId="27636"/>
          <ac:spMkLst>
            <pc:docMk/>
            <pc:sldMk cId="3313321313" sldId="270"/>
            <ac:spMk id="3" creationId="{1A406A5B-9A44-4B68-8002-85E9314BA20F}"/>
          </ac:spMkLst>
        </pc:spChg>
      </pc:sldChg>
      <pc:sldChg chg="modSp del mod">
        <pc:chgData name="Francesco Torriani" userId="a4c40775-43ef-4c5e-9b93-24c270b4aa0e" providerId="ADAL" clId="{72D66A45-5547-4FDE-A45E-5BC52CBF64A3}" dt="2022-09-07T04:24:07.080" v="502" actId="2696"/>
        <pc:sldMkLst>
          <pc:docMk/>
          <pc:sldMk cId="3447832352" sldId="271"/>
        </pc:sldMkLst>
        <pc:spChg chg="mod">
          <ac:chgData name="Francesco Torriani" userId="a4c40775-43ef-4c5e-9b93-24c270b4aa0e" providerId="ADAL" clId="{72D66A45-5547-4FDE-A45E-5BC52CBF64A3}" dt="2022-09-07T04:18:34.979" v="414" actId="27636"/>
          <ac:spMkLst>
            <pc:docMk/>
            <pc:sldMk cId="3447832352" sldId="271"/>
            <ac:spMk id="3" creationId="{1A406A5B-9A44-4B68-8002-85E9314BA20F}"/>
          </ac:spMkLst>
        </pc:spChg>
      </pc:sldChg>
      <pc:sldChg chg="modSp mod">
        <pc:chgData name="Francesco Torriani" userId="a4c40775-43ef-4c5e-9b93-24c270b4aa0e" providerId="ADAL" clId="{72D66A45-5547-4FDE-A45E-5BC52CBF64A3}" dt="2022-09-08T05:30:44.276" v="692" actId="20577"/>
        <pc:sldMkLst>
          <pc:docMk/>
          <pc:sldMk cId="1619514761" sldId="272"/>
        </pc:sldMkLst>
        <pc:spChg chg="mod">
          <ac:chgData name="Francesco Torriani" userId="a4c40775-43ef-4c5e-9b93-24c270b4aa0e" providerId="ADAL" clId="{72D66A45-5547-4FDE-A45E-5BC52CBF64A3}" dt="2022-09-08T05:30:44.276" v="692" actId="20577"/>
          <ac:spMkLst>
            <pc:docMk/>
            <pc:sldMk cId="1619514761" sldId="272"/>
            <ac:spMk id="6" creationId="{D5D1A0E5-BBFB-4F39-9EE2-8EC9311A4941}"/>
          </ac:spMkLst>
        </pc:spChg>
      </pc:sldChg>
      <pc:sldChg chg="modSp mod">
        <pc:chgData name="Francesco Torriani" userId="a4c40775-43ef-4c5e-9b93-24c270b4aa0e" providerId="ADAL" clId="{72D66A45-5547-4FDE-A45E-5BC52CBF64A3}" dt="2022-09-07T05:54:43.762" v="570" actId="207"/>
        <pc:sldMkLst>
          <pc:docMk/>
          <pc:sldMk cId="2530474377" sldId="274"/>
        </pc:sldMkLst>
        <pc:spChg chg="mod">
          <ac:chgData name="Francesco Torriani" userId="a4c40775-43ef-4c5e-9b93-24c270b4aa0e" providerId="ADAL" clId="{72D66A45-5547-4FDE-A45E-5BC52CBF64A3}" dt="2022-09-07T05:54:43.762" v="570" actId="207"/>
          <ac:spMkLst>
            <pc:docMk/>
            <pc:sldMk cId="2530474377" sldId="274"/>
            <ac:spMk id="2" creationId="{65028859-F9C0-4C58-A6B1-8A89DEB2B536}"/>
          </ac:spMkLst>
        </pc:spChg>
        <pc:spChg chg="mod">
          <ac:chgData name="Francesco Torriani" userId="a4c40775-43ef-4c5e-9b93-24c270b4aa0e" providerId="ADAL" clId="{72D66A45-5547-4FDE-A45E-5BC52CBF64A3}" dt="2022-09-07T04:20:50.798" v="455" actId="6549"/>
          <ac:spMkLst>
            <pc:docMk/>
            <pc:sldMk cId="2530474377" sldId="274"/>
            <ac:spMk id="3" creationId="{1A406A5B-9A44-4B68-8002-85E9314BA20F}"/>
          </ac:spMkLst>
        </pc:spChg>
      </pc:sldChg>
      <pc:sldChg chg="modSp mod">
        <pc:chgData name="Francesco Torriani" userId="a4c40775-43ef-4c5e-9b93-24c270b4aa0e" providerId="ADAL" clId="{72D66A45-5547-4FDE-A45E-5BC52CBF64A3}" dt="2022-09-07T05:57:13.326" v="571" actId="255"/>
        <pc:sldMkLst>
          <pc:docMk/>
          <pc:sldMk cId="2104074111" sldId="275"/>
        </pc:sldMkLst>
        <pc:spChg chg="mod">
          <ac:chgData name="Francesco Torriani" userId="a4c40775-43ef-4c5e-9b93-24c270b4aa0e" providerId="ADAL" clId="{72D66A45-5547-4FDE-A45E-5BC52CBF64A3}" dt="2022-09-07T05:57:13.326" v="571" actId="255"/>
          <ac:spMkLst>
            <pc:docMk/>
            <pc:sldMk cId="2104074111" sldId="275"/>
            <ac:spMk id="3" creationId="{1A406A5B-9A44-4B68-8002-85E9314BA20F}"/>
          </ac:spMkLst>
        </pc:spChg>
      </pc:sldChg>
      <pc:sldChg chg="modSp del mod">
        <pc:chgData name="Francesco Torriani" userId="a4c40775-43ef-4c5e-9b93-24c270b4aa0e" providerId="ADAL" clId="{72D66A45-5547-4FDE-A45E-5BC52CBF64A3}" dt="2022-09-07T04:24:18.199" v="506" actId="2696"/>
        <pc:sldMkLst>
          <pc:docMk/>
          <pc:sldMk cId="1462370620" sldId="276"/>
        </pc:sldMkLst>
        <pc:spChg chg="mod">
          <ac:chgData name="Francesco Torriani" userId="a4c40775-43ef-4c5e-9b93-24c270b4aa0e" providerId="ADAL" clId="{72D66A45-5547-4FDE-A45E-5BC52CBF64A3}" dt="2022-09-07T04:00:47.648" v="89" actId="6549"/>
          <ac:spMkLst>
            <pc:docMk/>
            <pc:sldMk cId="1462370620" sldId="276"/>
            <ac:spMk id="3" creationId="{1A406A5B-9A44-4B68-8002-85E9314BA20F}"/>
          </ac:spMkLst>
        </pc:spChg>
      </pc:sldChg>
      <pc:sldChg chg="modSp mod">
        <pc:chgData name="Francesco Torriani" userId="a4c40775-43ef-4c5e-9b93-24c270b4aa0e" providerId="ADAL" clId="{72D66A45-5547-4FDE-A45E-5BC52CBF64A3}" dt="2022-09-07T05:53:45.157" v="566" actId="1076"/>
        <pc:sldMkLst>
          <pc:docMk/>
          <pc:sldMk cId="2834119795" sldId="278"/>
        </pc:sldMkLst>
        <pc:spChg chg="mod">
          <ac:chgData name="Francesco Torriani" userId="a4c40775-43ef-4c5e-9b93-24c270b4aa0e" providerId="ADAL" clId="{72D66A45-5547-4FDE-A45E-5BC52CBF64A3}" dt="2022-09-07T05:53:45.157" v="566" actId="1076"/>
          <ac:spMkLst>
            <pc:docMk/>
            <pc:sldMk cId="2834119795" sldId="278"/>
            <ac:spMk id="3" creationId="{1A406A5B-9A44-4B68-8002-85E9314BA20F}"/>
          </ac:spMkLst>
        </pc:spChg>
        <pc:spChg chg="mod">
          <ac:chgData name="Francesco Torriani" userId="a4c40775-43ef-4c5e-9b93-24c270b4aa0e" providerId="ADAL" clId="{72D66A45-5547-4FDE-A45E-5BC52CBF64A3}" dt="2022-09-07T05:51:38.478" v="554" actId="20577"/>
          <ac:spMkLst>
            <pc:docMk/>
            <pc:sldMk cId="2834119795" sldId="278"/>
            <ac:spMk id="10" creationId="{924F51A2-59B5-AE4E-B1F1-A160AE3FDC85}"/>
          </ac:spMkLst>
        </pc:spChg>
      </pc:sldChg>
      <pc:sldChg chg="del">
        <pc:chgData name="Francesco Torriani" userId="a4c40775-43ef-4c5e-9b93-24c270b4aa0e" providerId="ADAL" clId="{72D66A45-5547-4FDE-A45E-5BC52CBF64A3}" dt="2022-09-07T04:24:23.589" v="507" actId="2696"/>
        <pc:sldMkLst>
          <pc:docMk/>
          <pc:sldMk cId="1378836635" sldId="279"/>
        </pc:sldMkLst>
      </pc:sldChg>
      <pc:sldChg chg="modSp del mod">
        <pc:chgData name="Francesco Torriani" userId="a4c40775-43ef-4c5e-9b93-24c270b4aa0e" providerId="ADAL" clId="{72D66A45-5547-4FDE-A45E-5BC52CBF64A3}" dt="2022-09-07T04:24:09.893" v="503" actId="2696"/>
        <pc:sldMkLst>
          <pc:docMk/>
          <pc:sldMk cId="3047954566" sldId="280"/>
        </pc:sldMkLst>
        <pc:spChg chg="mod">
          <ac:chgData name="Francesco Torriani" userId="a4c40775-43ef-4c5e-9b93-24c270b4aa0e" providerId="ADAL" clId="{72D66A45-5547-4FDE-A45E-5BC52CBF64A3}" dt="2022-09-07T04:00:36.560" v="85" actId="27636"/>
          <ac:spMkLst>
            <pc:docMk/>
            <pc:sldMk cId="3047954566" sldId="280"/>
            <ac:spMk id="3" creationId="{1A406A5B-9A44-4B68-8002-85E9314BA20F}"/>
          </ac:spMkLst>
        </pc:spChg>
      </pc:sldChg>
      <pc:sldChg chg="modSp add mod">
        <pc:chgData name="Francesco Torriani" userId="a4c40775-43ef-4c5e-9b93-24c270b4aa0e" providerId="ADAL" clId="{72D66A45-5547-4FDE-A45E-5BC52CBF64A3}" dt="2022-09-07T04:21:52.487" v="469" actId="207"/>
        <pc:sldMkLst>
          <pc:docMk/>
          <pc:sldMk cId="2723921245" sldId="281"/>
        </pc:sldMkLst>
        <pc:spChg chg="mod">
          <ac:chgData name="Francesco Torriani" userId="a4c40775-43ef-4c5e-9b93-24c270b4aa0e" providerId="ADAL" clId="{72D66A45-5547-4FDE-A45E-5BC52CBF64A3}" dt="2022-09-07T04:21:52.487" v="469" actId="207"/>
          <ac:spMkLst>
            <pc:docMk/>
            <pc:sldMk cId="2723921245" sldId="281"/>
            <ac:spMk id="3" creationId="{1A406A5B-9A44-4B68-8002-85E9314BA20F}"/>
          </ac:spMkLst>
        </pc:spChg>
      </pc:sldChg>
      <pc:sldChg chg="modSp add mod">
        <pc:chgData name="Francesco Torriani" userId="a4c40775-43ef-4c5e-9b93-24c270b4aa0e" providerId="ADAL" clId="{72D66A45-5547-4FDE-A45E-5BC52CBF64A3}" dt="2022-09-08T05:28:30.765" v="609" actId="113"/>
        <pc:sldMkLst>
          <pc:docMk/>
          <pc:sldMk cId="2776755909" sldId="282"/>
        </pc:sldMkLst>
        <pc:spChg chg="mod">
          <ac:chgData name="Francesco Torriani" userId="a4c40775-43ef-4c5e-9b93-24c270b4aa0e" providerId="ADAL" clId="{72D66A45-5547-4FDE-A45E-5BC52CBF64A3}" dt="2022-09-08T05:28:30.765" v="609" actId="113"/>
          <ac:spMkLst>
            <pc:docMk/>
            <pc:sldMk cId="2776755909" sldId="282"/>
            <ac:spMk id="3" creationId="{1A406A5B-9A44-4B68-8002-85E9314BA20F}"/>
          </ac:spMkLst>
        </pc:spChg>
      </pc:sldChg>
      <pc:sldChg chg="modSp add mod">
        <pc:chgData name="Francesco Torriani" userId="a4c40775-43ef-4c5e-9b93-24c270b4aa0e" providerId="ADAL" clId="{72D66A45-5547-4FDE-A45E-5BC52CBF64A3}" dt="2022-09-07T04:23:56.967" v="499" actId="255"/>
        <pc:sldMkLst>
          <pc:docMk/>
          <pc:sldMk cId="1645252883" sldId="283"/>
        </pc:sldMkLst>
        <pc:spChg chg="mod">
          <ac:chgData name="Francesco Torriani" userId="a4c40775-43ef-4c5e-9b93-24c270b4aa0e" providerId="ADAL" clId="{72D66A45-5547-4FDE-A45E-5BC52CBF64A3}" dt="2022-09-07T04:23:56.967" v="499" actId="255"/>
          <ac:spMkLst>
            <pc:docMk/>
            <pc:sldMk cId="1645252883" sldId="283"/>
            <ac:spMk id="3" creationId="{1A406A5B-9A44-4B68-8002-85E9314BA20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2A54C80-263E-416B-A8E0-580EDEADCBDC}" type="datetimeFigureOut">
              <a:rPr lang="en-US" dirty="0"/>
              <a:t>9/8/2022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9/8/2022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9/8/2022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f.torriani@conmarchebio.it" TargetMode="Externa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028859-F9C0-4C58-A6B1-8A89DEB2B536}"/>
              </a:ext>
            </a:extLst>
          </p:cNvPr>
          <p:cNvSpPr>
            <a:spLocks noGrp="1"/>
          </p:cNvSpPr>
          <p:nvPr>
            <p:ph type="ctrTitle"/>
          </p:nvPr>
        </p:nvSpPr>
        <p:spPr>
          <a:xfrm>
            <a:off x="612249" y="265058"/>
            <a:ext cx="9590647" cy="2503154"/>
          </a:xfrm>
        </p:spPr>
        <p:txBody>
          <a:bodyPr/>
          <a:lstStyle/>
          <a:p>
            <a:pPr algn="ctr">
              <a:lnSpc>
                <a:spcPct val="150000"/>
              </a:lnSpc>
            </a:pPr>
            <a:br>
              <a:rPr lang="it-IT" sz="2400" dirty="0">
                <a:latin typeface="Calibri" panose="020F0502020204030204" pitchFamily="34" charset="0"/>
                <a:cs typeface="Calibri" panose="020F0502020204030204" pitchFamily="34" charset="0"/>
              </a:rPr>
            </a:br>
            <a:r>
              <a:rPr lang="it-IT" sz="2800" b="1" i="1" dirty="0">
                <a:effectLst/>
                <a:latin typeface="Calibri" panose="020F0502020204030204" pitchFamily="34" charset="0"/>
                <a:ea typeface="Calibri" panose="020F0502020204030204" pitchFamily="34" charset="0"/>
                <a:cs typeface="Calibri" panose="020F0502020204030204" pitchFamily="34" charset="0"/>
              </a:rPr>
              <a:t>La Politica Agricola Comune a sostegno della transizione ecologica e digitale del sistema agricolo italiano</a:t>
            </a:r>
            <a:br>
              <a:rPr lang="it-IT" sz="1800" dirty="0">
                <a:effectLst/>
                <a:latin typeface="Calibri" panose="020F0502020204030204" pitchFamily="34" charset="0"/>
                <a:ea typeface="Calibri" panose="020F0502020204030204" pitchFamily="34" charset="0"/>
                <a:cs typeface="Times New Roman" panose="02020603050405020304" pitchFamily="18" charset="0"/>
              </a:rPr>
            </a:br>
            <a:endParaRPr lang="it-IT" sz="2400" dirty="0">
              <a:solidFill>
                <a:srgbClr val="99CC00"/>
              </a:solidFill>
            </a:endParaRPr>
          </a:p>
        </p:txBody>
      </p:sp>
      <p:sp>
        <p:nvSpPr>
          <p:cNvPr id="3" name="Sottotitolo 2">
            <a:extLst>
              <a:ext uri="{FF2B5EF4-FFF2-40B4-BE49-F238E27FC236}">
                <a16:creationId xmlns:a16="http://schemas.microsoft.com/office/drawing/2014/main" id="{1A406A5B-9A44-4B68-8002-85E9314BA20F}"/>
              </a:ext>
            </a:extLst>
          </p:cNvPr>
          <p:cNvSpPr>
            <a:spLocks noGrp="1"/>
          </p:cNvSpPr>
          <p:nvPr>
            <p:ph type="subTitle" idx="1"/>
          </p:nvPr>
        </p:nvSpPr>
        <p:spPr>
          <a:xfrm>
            <a:off x="1007065" y="3906985"/>
            <a:ext cx="8401548" cy="1096899"/>
          </a:xfrm>
        </p:spPr>
        <p:txBody>
          <a:bodyPr>
            <a:normAutofit/>
          </a:bodyPr>
          <a:lstStyle/>
          <a:p>
            <a:pPr algn="ctr"/>
            <a:r>
              <a:rPr lang="it-IT" sz="2400" dirty="0">
                <a:solidFill>
                  <a:schemeClr val="accent2">
                    <a:lumMod val="75000"/>
                  </a:schemeClr>
                </a:solidFill>
              </a:rPr>
              <a:t>Sana Bologna – Sala Nettuno</a:t>
            </a:r>
          </a:p>
          <a:p>
            <a:pPr algn="ctr"/>
            <a:r>
              <a:rPr lang="it-IT" sz="2400" dirty="0">
                <a:solidFill>
                  <a:schemeClr val="accent2">
                    <a:lumMod val="75000"/>
                  </a:schemeClr>
                </a:solidFill>
              </a:rPr>
              <a:t>9 settembre 2022</a:t>
            </a:r>
          </a:p>
          <a:p>
            <a:pPr algn="l"/>
            <a:endParaRPr lang="it-IT" sz="2400" dirty="0">
              <a:solidFill>
                <a:srgbClr val="92D050"/>
              </a:solidFill>
              <a:latin typeface="Calibri" panose="020F0502020204030204" pitchFamily="34" charset="0"/>
              <a:cs typeface="Times New Roman" panose="02020603050405020304" pitchFamily="18" charset="0"/>
            </a:endParaRPr>
          </a:p>
        </p:txBody>
      </p:sp>
      <p:pic>
        <p:nvPicPr>
          <p:cNvPr id="4" name="Immagine 3">
            <a:extLst>
              <a:ext uri="{FF2B5EF4-FFF2-40B4-BE49-F238E27FC236}">
                <a16:creationId xmlns:a16="http://schemas.microsoft.com/office/drawing/2014/main" id="{74773973-AF21-4224-925D-F81CB30EDA84}"/>
              </a:ext>
            </a:extLst>
          </p:cNvPr>
          <p:cNvPicPr>
            <a:picLocks noChangeAspect="1"/>
          </p:cNvPicPr>
          <p:nvPr/>
        </p:nvPicPr>
        <p:blipFill>
          <a:blip r:embed="rId2"/>
          <a:stretch>
            <a:fillRect/>
          </a:stretch>
        </p:blipFill>
        <p:spPr>
          <a:xfrm>
            <a:off x="0" y="5621423"/>
            <a:ext cx="1640357" cy="1236577"/>
          </a:xfrm>
          <a:prstGeom prst="rect">
            <a:avLst/>
          </a:prstGeom>
        </p:spPr>
      </p:pic>
      <p:pic>
        <p:nvPicPr>
          <p:cNvPr id="5" name="Immagine 4">
            <a:extLst>
              <a:ext uri="{FF2B5EF4-FFF2-40B4-BE49-F238E27FC236}">
                <a16:creationId xmlns:a16="http://schemas.microsoft.com/office/drawing/2014/main" id="{2C2B018D-EC19-4B84-AEFD-0F14AA0CBF77}"/>
              </a:ext>
            </a:extLst>
          </p:cNvPr>
          <p:cNvPicPr>
            <a:picLocks noChangeAspect="1"/>
          </p:cNvPicPr>
          <p:nvPr/>
        </p:nvPicPr>
        <p:blipFill>
          <a:blip r:embed="rId3"/>
          <a:stretch>
            <a:fillRect/>
          </a:stretch>
        </p:blipFill>
        <p:spPr>
          <a:xfrm>
            <a:off x="10985950" y="6017740"/>
            <a:ext cx="1206050" cy="840260"/>
          </a:xfrm>
          <a:prstGeom prst="rect">
            <a:avLst/>
          </a:prstGeom>
        </p:spPr>
      </p:pic>
      <p:sp>
        <p:nvSpPr>
          <p:cNvPr id="6" name="CasellaDiTesto 5">
            <a:extLst>
              <a:ext uri="{FF2B5EF4-FFF2-40B4-BE49-F238E27FC236}">
                <a16:creationId xmlns:a16="http://schemas.microsoft.com/office/drawing/2014/main" id="{B766F3D6-B46F-F24A-9D32-F96C3F5D2B5D}"/>
              </a:ext>
            </a:extLst>
          </p:cNvPr>
          <p:cNvSpPr txBox="1"/>
          <p:nvPr/>
        </p:nvSpPr>
        <p:spPr>
          <a:xfrm>
            <a:off x="273268" y="2768212"/>
            <a:ext cx="10268606" cy="1138773"/>
          </a:xfrm>
          <a:prstGeom prst="rect">
            <a:avLst/>
          </a:prstGeom>
          <a:noFill/>
        </p:spPr>
        <p:txBody>
          <a:bodyPr wrap="square" rtlCol="0">
            <a:spAutoFit/>
          </a:bodyPr>
          <a:lstStyle/>
          <a:p>
            <a:pPr algn="ctr"/>
            <a:r>
              <a:rPr lang="it-IT" sz="2400" i="1" dirty="0">
                <a:solidFill>
                  <a:srgbClr val="99CC00"/>
                </a:solidFill>
                <a:latin typeface="Calibri" panose="020F0502020204030204" pitchFamily="34" charset="0"/>
                <a:cs typeface="Calibri" panose="020F0502020204030204" pitchFamily="34" charset="0"/>
              </a:rPr>
              <a:t>Francesco Torriani</a:t>
            </a:r>
          </a:p>
          <a:p>
            <a:pPr algn="ctr"/>
            <a:r>
              <a:rPr lang="it-IT" sz="2000" dirty="0">
                <a:solidFill>
                  <a:schemeClr val="accent2">
                    <a:lumMod val="75000"/>
                  </a:schemeClr>
                </a:solidFill>
              </a:rPr>
              <a:t>Alleanza delle Cooperative Italiane – Agroalimentare – Settore biologico</a:t>
            </a:r>
          </a:p>
          <a:p>
            <a:endParaRPr lang="it-IT" sz="2400" i="1" dirty="0">
              <a:solidFill>
                <a:srgbClr val="99CC00"/>
              </a:solidFill>
              <a:latin typeface="Calibri" panose="020F0502020204030204" pitchFamily="34" charset="0"/>
              <a:cs typeface="Calibri" panose="020F0502020204030204" pitchFamily="34" charset="0"/>
            </a:endParaRPr>
          </a:p>
        </p:txBody>
      </p:sp>
      <p:pic>
        <p:nvPicPr>
          <p:cNvPr id="8" name="Immagine 7">
            <a:extLst>
              <a:ext uri="{FF2B5EF4-FFF2-40B4-BE49-F238E27FC236}">
                <a16:creationId xmlns:a16="http://schemas.microsoft.com/office/drawing/2014/main" id="{07AB1016-E936-ED46-52A4-FF945D4E675F}"/>
              </a:ext>
            </a:extLst>
          </p:cNvPr>
          <p:cNvPicPr>
            <a:picLocks noChangeAspect="1"/>
          </p:cNvPicPr>
          <p:nvPr/>
        </p:nvPicPr>
        <p:blipFill>
          <a:blip r:embed="rId4"/>
          <a:stretch>
            <a:fillRect/>
          </a:stretch>
        </p:blipFill>
        <p:spPr>
          <a:xfrm>
            <a:off x="2203846" y="6020101"/>
            <a:ext cx="6407451" cy="463336"/>
          </a:xfrm>
          <a:prstGeom prst="rect">
            <a:avLst/>
          </a:prstGeom>
        </p:spPr>
      </p:pic>
      <p:sp>
        <p:nvSpPr>
          <p:cNvPr id="10" name="CasellaDiTesto 9">
            <a:extLst>
              <a:ext uri="{FF2B5EF4-FFF2-40B4-BE49-F238E27FC236}">
                <a16:creationId xmlns:a16="http://schemas.microsoft.com/office/drawing/2014/main" id="{BCFE8C11-FA10-4D52-066D-202C43F0F62F}"/>
              </a:ext>
            </a:extLst>
          </p:cNvPr>
          <p:cNvSpPr txBox="1"/>
          <p:nvPr/>
        </p:nvSpPr>
        <p:spPr>
          <a:xfrm>
            <a:off x="820178" y="5390590"/>
            <a:ext cx="8888340" cy="461665"/>
          </a:xfrm>
          <a:prstGeom prst="rect">
            <a:avLst/>
          </a:prstGeom>
          <a:noFill/>
        </p:spPr>
        <p:txBody>
          <a:bodyPr wrap="square">
            <a:spAutoFit/>
          </a:bodyPr>
          <a:lstStyle/>
          <a:p>
            <a:pPr algn="ctr"/>
            <a:r>
              <a:rPr lang="it-IT" sz="1200" dirty="0">
                <a:solidFill>
                  <a:srgbClr val="99CC00"/>
                </a:solidFill>
              </a:rPr>
              <a:t>Convegno organizzato nell’ambito del PSR Marche 2014/2020, sottomisura 16.1 - Sostegno per la costituzione e la gestione dei gruppi operativi del PEI in materia di produttività e sostenibilità dell'agricoltura – Domanda di aiuto n. 29226</a:t>
            </a:r>
          </a:p>
        </p:txBody>
      </p:sp>
    </p:spTree>
    <p:extLst>
      <p:ext uri="{BB962C8B-B14F-4D97-AF65-F5344CB8AC3E}">
        <p14:creationId xmlns:p14="http://schemas.microsoft.com/office/powerpoint/2010/main" val="3597963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028859-F9C0-4C58-A6B1-8A89DEB2B536}"/>
              </a:ext>
            </a:extLst>
          </p:cNvPr>
          <p:cNvSpPr>
            <a:spLocks noGrp="1"/>
          </p:cNvSpPr>
          <p:nvPr>
            <p:ph type="ctrTitle"/>
          </p:nvPr>
        </p:nvSpPr>
        <p:spPr>
          <a:xfrm>
            <a:off x="771787" y="658573"/>
            <a:ext cx="8334435" cy="1646302"/>
          </a:xfrm>
        </p:spPr>
        <p:txBody>
          <a:bodyPr/>
          <a:lstStyle/>
          <a:p>
            <a:pPr algn="l">
              <a:lnSpc>
                <a:spcPct val="115000"/>
              </a:lnSpc>
              <a:spcAft>
                <a:spcPts val="0"/>
              </a:spcAft>
            </a:pPr>
            <a:r>
              <a:rPr lang="it-IT" sz="32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Premessa</a:t>
            </a:r>
            <a:br>
              <a:rPr lang="it-IT" sz="32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br>
            <a:endParaRPr lang="it-IT" dirty="0">
              <a:solidFill>
                <a:schemeClr val="accent2">
                  <a:lumMod val="75000"/>
                </a:schemeClr>
              </a:solidFill>
            </a:endParaRPr>
          </a:p>
        </p:txBody>
      </p:sp>
      <p:sp>
        <p:nvSpPr>
          <p:cNvPr id="3" name="Sottotitolo 2">
            <a:extLst>
              <a:ext uri="{FF2B5EF4-FFF2-40B4-BE49-F238E27FC236}">
                <a16:creationId xmlns:a16="http://schemas.microsoft.com/office/drawing/2014/main" id="{1A406A5B-9A44-4B68-8002-85E9314BA20F}"/>
              </a:ext>
            </a:extLst>
          </p:cNvPr>
          <p:cNvSpPr>
            <a:spLocks noGrp="1"/>
          </p:cNvSpPr>
          <p:nvPr>
            <p:ph type="subTitle" idx="1"/>
          </p:nvPr>
        </p:nvSpPr>
        <p:spPr>
          <a:xfrm>
            <a:off x="515814" y="1503183"/>
            <a:ext cx="10204737" cy="4696244"/>
          </a:xfrm>
        </p:spPr>
        <p:txBody>
          <a:bodyPr>
            <a:normAutofit fontScale="70000" lnSpcReduction="20000"/>
          </a:bodyPr>
          <a:lstStyle/>
          <a:p>
            <a:pPr algn="l">
              <a:lnSpc>
                <a:spcPct val="120000"/>
              </a:lnSpc>
            </a:pPr>
            <a:endParaRPr lang="it-IT" sz="1400" dirty="0">
              <a:solidFill>
                <a:schemeClr val="accent2">
                  <a:lumMod val="75000"/>
                </a:schemeClr>
              </a:solidFill>
              <a:latin typeface="Calibri" panose="020F0502020204030204" pitchFamily="34" charset="0"/>
              <a:cs typeface="Calibri" panose="020F0502020204030204" pitchFamily="34" charset="0"/>
            </a:endParaRPr>
          </a:p>
          <a:p>
            <a:pPr algn="l"/>
            <a:r>
              <a:rPr lang="it-IT" sz="1900" b="1" dirty="0">
                <a:solidFill>
                  <a:schemeClr val="accent2">
                    <a:lumMod val="75000"/>
                  </a:schemeClr>
                </a:solidFill>
                <a:latin typeface="Calibri" panose="020F0502020204030204" pitchFamily="34" charset="0"/>
                <a:cs typeface="Calibri" panose="020F0502020204030204" pitchFamily="34" charset="0"/>
              </a:rPr>
              <a:t>QUADRO POLITIVO COMUNITARIO E NAZIONALE PARTCOLARMENTE FAVOREVOLE ALLA TRANSIZIONE ECOLOGICA </a:t>
            </a:r>
          </a:p>
          <a:p>
            <a:pPr algn="l"/>
            <a:r>
              <a:rPr lang="it-IT" sz="1900" b="1" dirty="0">
                <a:solidFill>
                  <a:schemeClr val="accent2">
                    <a:lumMod val="75000"/>
                  </a:schemeClr>
                </a:solidFill>
                <a:latin typeface="Calibri" panose="020F0502020204030204" pitchFamily="34" charset="0"/>
                <a:cs typeface="Calibri" panose="020F0502020204030204" pitchFamily="34" charset="0"/>
              </a:rPr>
              <a:t>E DIGITALE DEL SISTEMA AGRICOLO COMUNITARIO E NAZIONALE </a:t>
            </a:r>
          </a:p>
          <a:p>
            <a:pPr algn="l"/>
            <a:endParaRPr lang="it-IT" sz="1900" b="1" dirty="0">
              <a:solidFill>
                <a:schemeClr val="accent2">
                  <a:lumMod val="75000"/>
                </a:schemeClr>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ü"/>
            </a:pPr>
            <a:r>
              <a:rPr lang="it-IT" sz="1900" dirty="0">
                <a:solidFill>
                  <a:schemeClr val="accent2">
                    <a:lumMod val="75000"/>
                  </a:schemeClr>
                </a:solidFill>
                <a:latin typeface="Calibri" panose="020F0502020204030204" pitchFamily="34" charset="0"/>
                <a:cs typeface="Calibri" panose="020F0502020204030204" pitchFamily="34" charset="0"/>
              </a:rPr>
              <a:t>11.12.2019  data di uscita del documento che detta la vision di riferimento al Green Deal Europeo</a:t>
            </a:r>
          </a:p>
          <a:p>
            <a:pPr marL="285750" indent="-285750" algn="l">
              <a:buFont typeface="Wingdings" panose="05000000000000000000" pitchFamily="2" charset="2"/>
              <a:buChar char="ü"/>
            </a:pPr>
            <a:r>
              <a:rPr lang="it-IT" sz="1900" dirty="0">
                <a:solidFill>
                  <a:schemeClr val="accent2">
                    <a:lumMod val="75000"/>
                  </a:schemeClr>
                </a:solidFill>
                <a:latin typeface="Calibri" panose="020F0502020204030204" pitchFamily="34" charset="0"/>
                <a:cs typeface="Calibri" panose="020F0502020204030204" pitchFamily="34" charset="0"/>
              </a:rPr>
              <a:t>20.05.2020 data di uscita della Strategia Farm to </a:t>
            </a:r>
            <a:r>
              <a:rPr lang="it-IT" sz="1900" dirty="0" err="1">
                <a:solidFill>
                  <a:schemeClr val="accent2">
                    <a:lumMod val="75000"/>
                  </a:schemeClr>
                </a:solidFill>
                <a:latin typeface="Calibri" panose="020F0502020204030204" pitchFamily="34" charset="0"/>
                <a:cs typeface="Calibri" panose="020F0502020204030204" pitchFamily="34" charset="0"/>
              </a:rPr>
              <a:t>Fork</a:t>
            </a:r>
            <a:r>
              <a:rPr lang="it-IT" sz="1900" dirty="0">
                <a:solidFill>
                  <a:schemeClr val="accent2">
                    <a:lumMod val="75000"/>
                  </a:schemeClr>
                </a:solidFill>
                <a:latin typeface="Calibri" panose="020F0502020204030204" pitchFamily="34" charset="0"/>
                <a:cs typeface="Calibri" panose="020F0502020204030204" pitchFamily="34" charset="0"/>
              </a:rPr>
              <a:t> </a:t>
            </a:r>
          </a:p>
          <a:p>
            <a:pPr marL="285750" indent="-285750" algn="l">
              <a:buFont typeface="Wingdings" panose="05000000000000000000" pitchFamily="2" charset="2"/>
              <a:buChar char="ü"/>
            </a:pPr>
            <a:r>
              <a:rPr lang="it-IT" sz="1900" dirty="0">
                <a:solidFill>
                  <a:schemeClr val="accent2">
                    <a:lumMod val="75000"/>
                  </a:schemeClr>
                </a:solidFill>
                <a:latin typeface="Calibri" panose="020F0502020204030204" pitchFamily="34" charset="0"/>
                <a:cs typeface="Calibri" panose="020F0502020204030204" pitchFamily="34" charset="0"/>
              </a:rPr>
              <a:t>20.05.2020 data di uscita della Strategia dell'UE sulla biodiversità per il 2030</a:t>
            </a:r>
          </a:p>
          <a:p>
            <a:pPr marL="285750" indent="-285750" algn="l">
              <a:buFont typeface="Wingdings" panose="05000000000000000000" pitchFamily="2" charset="2"/>
              <a:buChar char="ü"/>
            </a:pPr>
            <a:r>
              <a:rPr lang="it-IT" sz="1900" dirty="0">
                <a:solidFill>
                  <a:schemeClr val="accent2">
                    <a:lumMod val="75000"/>
                  </a:schemeClr>
                </a:solidFill>
                <a:latin typeface="Calibri" panose="020F0502020204030204" pitchFamily="34" charset="0"/>
                <a:cs typeface="Calibri" panose="020F0502020204030204" pitchFamily="34" charset="0"/>
              </a:rPr>
              <a:t>19.04.2021 esce il Piano d’azione «specifico» per l’agricoltura biologica Eu</a:t>
            </a:r>
          </a:p>
          <a:p>
            <a:pPr marL="285750" indent="-285750" algn="l">
              <a:buFont typeface="Wingdings" panose="05000000000000000000" pitchFamily="2" charset="2"/>
              <a:buChar char="ü"/>
            </a:pPr>
            <a:r>
              <a:rPr lang="it-IT" sz="1900" dirty="0">
                <a:solidFill>
                  <a:schemeClr val="accent2">
                    <a:lumMod val="75000"/>
                  </a:schemeClr>
                </a:solidFill>
                <a:latin typeface="Calibri" panose="020F0502020204030204" pitchFamily="34" charset="0"/>
                <a:cs typeface="Calibri" panose="020F0502020204030204" pitchFamily="34" charset="0"/>
              </a:rPr>
              <a:t>2021 Recovery Fund: </a:t>
            </a:r>
            <a:r>
              <a:rPr lang="it-IT" sz="1900" b="1" dirty="0">
                <a:solidFill>
                  <a:schemeClr val="accent2">
                    <a:lumMod val="75000"/>
                  </a:schemeClr>
                </a:solidFill>
                <a:latin typeface="Calibri" panose="020F0502020204030204" pitchFamily="34" charset="0"/>
                <a:cs typeface="Calibri" panose="020F0502020204030204" pitchFamily="34" charset="0"/>
              </a:rPr>
              <a:t>«È giunto il momento di metterci al lavoro, di rendere l'Europa più verde, più digitale e più resiliente»</a:t>
            </a:r>
          </a:p>
          <a:p>
            <a:pPr marL="285750" indent="-285750" algn="l">
              <a:buFont typeface="Wingdings" panose="05000000000000000000" pitchFamily="2" charset="2"/>
              <a:buChar char="ü"/>
            </a:pPr>
            <a:r>
              <a:rPr lang="it-IT" sz="1900" dirty="0">
                <a:solidFill>
                  <a:schemeClr val="accent2">
                    <a:lumMod val="75000"/>
                  </a:schemeClr>
                </a:solidFill>
                <a:latin typeface="Calibri" panose="020F0502020204030204" pitchFamily="34" charset="0"/>
                <a:cs typeface="Calibri" panose="020F0502020204030204" pitchFamily="34" charset="0"/>
              </a:rPr>
              <a:t>13.07.2021 è la data di approvazione definitiva del PNRR dell’Italia dove ci cono misure specifiche per l’intero l’agro-sistema italiano, con delle risorse dedicate al biologico (300 milioni di euro nell’ambito dei Contratti di Filiera)</a:t>
            </a:r>
          </a:p>
          <a:p>
            <a:pPr marL="285750" indent="-285750" algn="l">
              <a:buFont typeface="Wingdings" panose="05000000000000000000" pitchFamily="2" charset="2"/>
              <a:buChar char="ü"/>
            </a:pPr>
            <a:r>
              <a:rPr lang="it-IT" sz="1900" dirty="0">
                <a:solidFill>
                  <a:schemeClr val="accent2">
                    <a:lumMod val="75000"/>
                  </a:schemeClr>
                </a:solidFill>
                <a:latin typeface="Calibri" panose="020F0502020204030204" pitchFamily="34" charset="0"/>
                <a:cs typeface="Calibri" panose="020F0502020204030204" pitchFamily="34" charset="0"/>
              </a:rPr>
              <a:t>31.12.2022 Piano Strategico Nazionale: primo pilastro sono stati introdotti gli eco – schemi e nel secondo pilastro fondi sufficienti per raggiungere circa il 30% della SAU </a:t>
            </a:r>
            <a:r>
              <a:rPr lang="it-IT" sz="1900" dirty="0" err="1">
                <a:solidFill>
                  <a:schemeClr val="accent2">
                    <a:lumMod val="75000"/>
                  </a:schemeClr>
                </a:solidFill>
                <a:latin typeface="Calibri" panose="020F0502020204030204" pitchFamily="34" charset="0"/>
                <a:cs typeface="Calibri" panose="020F0502020204030204" pitchFamily="34" charset="0"/>
              </a:rPr>
              <a:t>bio</a:t>
            </a:r>
            <a:r>
              <a:rPr lang="it-IT" sz="1900" dirty="0">
                <a:solidFill>
                  <a:schemeClr val="accent2">
                    <a:lumMod val="75000"/>
                  </a:schemeClr>
                </a:solidFill>
                <a:latin typeface="Calibri" panose="020F0502020204030204" pitchFamily="34" charset="0"/>
                <a:cs typeface="Calibri" panose="020F0502020204030204" pitchFamily="34" charset="0"/>
              </a:rPr>
              <a:t> in Italia entro il 2030</a:t>
            </a:r>
          </a:p>
          <a:p>
            <a:pPr marL="285750" indent="-285750" algn="l">
              <a:buFont typeface="Wingdings" panose="05000000000000000000" pitchFamily="2" charset="2"/>
              <a:buChar char="ü"/>
            </a:pPr>
            <a:r>
              <a:rPr lang="it-IT" sz="1900" dirty="0">
                <a:solidFill>
                  <a:schemeClr val="accent2">
                    <a:lumMod val="75000"/>
                  </a:schemeClr>
                </a:solidFill>
                <a:latin typeface="Calibri" panose="020F0502020204030204" pitchFamily="34" charset="0"/>
                <a:cs typeface="Calibri" panose="020F0502020204030204" pitchFamily="34" charset="0"/>
              </a:rPr>
              <a:t>02.03.2022 data di approvazione della legge nazionale sull’Agricoltura biologica</a:t>
            </a:r>
          </a:p>
          <a:p>
            <a:pPr algn="l"/>
            <a:endParaRPr lang="it-IT" sz="1400" dirty="0">
              <a:solidFill>
                <a:schemeClr val="accent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ü"/>
            </a:pPr>
            <a:endParaRPr lang="it-IT" sz="1600" dirty="0">
              <a:solidFill>
                <a:srgbClr val="92D050"/>
              </a:solidFill>
            </a:endParaRPr>
          </a:p>
          <a:p>
            <a:r>
              <a:rPr lang="it-IT" sz="1600" dirty="0">
                <a:solidFill>
                  <a:srgbClr val="92D050"/>
                </a:solidFill>
              </a:rPr>
              <a:t> </a:t>
            </a:r>
          </a:p>
        </p:txBody>
      </p:sp>
      <p:pic>
        <p:nvPicPr>
          <p:cNvPr id="4" name="Immagine 3">
            <a:extLst>
              <a:ext uri="{FF2B5EF4-FFF2-40B4-BE49-F238E27FC236}">
                <a16:creationId xmlns:a16="http://schemas.microsoft.com/office/drawing/2014/main" id="{E3F83197-5459-45CD-A5C6-FB707B7B38B8}"/>
              </a:ext>
            </a:extLst>
          </p:cNvPr>
          <p:cNvPicPr>
            <a:picLocks noChangeAspect="1"/>
          </p:cNvPicPr>
          <p:nvPr/>
        </p:nvPicPr>
        <p:blipFill>
          <a:blip r:embed="rId2"/>
          <a:stretch>
            <a:fillRect/>
          </a:stretch>
        </p:blipFill>
        <p:spPr>
          <a:xfrm>
            <a:off x="1" y="6017740"/>
            <a:ext cx="1114630" cy="840260"/>
          </a:xfrm>
          <a:prstGeom prst="rect">
            <a:avLst/>
          </a:prstGeom>
        </p:spPr>
      </p:pic>
      <p:pic>
        <p:nvPicPr>
          <p:cNvPr id="5" name="Immagine 4">
            <a:extLst>
              <a:ext uri="{FF2B5EF4-FFF2-40B4-BE49-F238E27FC236}">
                <a16:creationId xmlns:a16="http://schemas.microsoft.com/office/drawing/2014/main" id="{CE41AC43-2C17-426A-AE01-7CC735696EEE}"/>
              </a:ext>
            </a:extLst>
          </p:cNvPr>
          <p:cNvPicPr>
            <a:picLocks noChangeAspect="1"/>
          </p:cNvPicPr>
          <p:nvPr/>
        </p:nvPicPr>
        <p:blipFill>
          <a:blip r:embed="rId3"/>
          <a:stretch>
            <a:fillRect/>
          </a:stretch>
        </p:blipFill>
        <p:spPr>
          <a:xfrm>
            <a:off x="10985950" y="6017740"/>
            <a:ext cx="1206050" cy="840260"/>
          </a:xfrm>
          <a:prstGeom prst="rect">
            <a:avLst/>
          </a:prstGeom>
        </p:spPr>
      </p:pic>
    </p:spTree>
    <p:extLst>
      <p:ext uri="{BB962C8B-B14F-4D97-AF65-F5344CB8AC3E}">
        <p14:creationId xmlns:p14="http://schemas.microsoft.com/office/powerpoint/2010/main" val="3115679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1A406A5B-9A44-4B68-8002-85E9314BA20F}"/>
              </a:ext>
            </a:extLst>
          </p:cNvPr>
          <p:cNvSpPr>
            <a:spLocks noGrp="1"/>
          </p:cNvSpPr>
          <p:nvPr>
            <p:ph type="subTitle" idx="1"/>
          </p:nvPr>
        </p:nvSpPr>
        <p:spPr>
          <a:xfrm>
            <a:off x="785448" y="1578720"/>
            <a:ext cx="9226060" cy="4540725"/>
          </a:xfrm>
        </p:spPr>
        <p:txBody>
          <a:bodyPr>
            <a:normAutofit fontScale="25000" lnSpcReduction="20000"/>
          </a:bodyPr>
          <a:lstStyle/>
          <a:p>
            <a:pPr lvl="0" algn="just">
              <a:lnSpc>
                <a:spcPct val="150000"/>
              </a:lnSpc>
            </a:pP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CRISI UCRAINA: 24 febbraio 2022 inizio della guerra </a:t>
            </a:r>
            <a:endParaRPr lang="it-IT" sz="5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L'invasione dell'Ucraina da parte della Russia e l'attuale impennata generalizzata dei prezzi dei prodotti di base pongono in primo piano, con la massima evidenza, </a:t>
            </a: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il legame essenziale tra le politiche green (clima, ambiente, ecc.) e le politiche per la sicurezza alimentare. </a:t>
            </a:r>
            <a:endParaRPr lang="it-IT" sz="5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In tale contesto, di crisi geopolitica, climatica e ambientale, c’è chi prova a mettere in discussioni le politiche che sostengono uno sviluppo sostenibile, </a:t>
            </a:r>
            <a:r>
              <a:rPr lang="it-IT" sz="5600" b="1" u="sng"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mettendolo in alternativa “la produttività” con “la sostenibilità”, lasciando intendere che quando serve cibo, non si può essere sostenibili…</a:t>
            </a: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Crediamo che tale approccio sia sbagliato, anzi è proprio in questo quadro di crisi che andrebbero rafforzate le politiche capaci: </a:t>
            </a:r>
            <a:endParaRPr lang="it-IT" sz="5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a:t>
            </a: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di rafforzare la resilienza del settore agricolo dell'UE,  </a:t>
            </a: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a:t>
            </a: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ridurne la dipendenza dai fertilizzanti sintetici e aumentare la produzione di energia rinnovabile senza compromettere la produzione alimentare,  </a:t>
            </a: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sym typeface="Symbol" panose="05050102010706020507" pitchFamily="18" charset="2"/>
              </a:rPr>
              <a:t></a:t>
            </a: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trasformarne la capacità produttiva in linea con metodi di produzione più sostenibili. </a:t>
            </a: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Un ruolo importante dovrà svolgere l’innovazione e la ricerca…</a:t>
            </a:r>
            <a:endParaRPr lang="it-IT" sz="5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a:t>
            </a:r>
            <a:r>
              <a:rPr lang="it-IT" sz="5600" b="1" u="sng"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Quindi SI ha un’applicazione più flessibile degli obiettivi del green deal europeo, NO ad un loro smantellamento, sarebbe assurdo….</a:t>
            </a:r>
            <a:endParaRPr lang="it-IT" sz="5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20000"/>
              </a:lnSpc>
            </a:pPr>
            <a:endParaRPr lang="it-IT" sz="1300" dirty="0">
              <a:solidFill>
                <a:srgbClr val="99CC00"/>
              </a:solidFill>
              <a:latin typeface="Calibri" panose="020F0502020204030204" pitchFamily="34" charset="0"/>
              <a:cs typeface="Calibri" panose="020F0502020204030204" pitchFamily="34" charset="0"/>
            </a:endParaRPr>
          </a:p>
          <a:p>
            <a:pPr algn="l">
              <a:lnSpc>
                <a:spcPct val="120000"/>
              </a:lnSpc>
            </a:pPr>
            <a:endParaRPr lang="it-IT" sz="8000" dirty="0">
              <a:solidFill>
                <a:srgbClr val="99CC00"/>
              </a:solidFill>
              <a:latin typeface="Calibri" panose="020F0502020204030204" pitchFamily="34" charset="0"/>
              <a:cs typeface="Calibri" panose="020F0502020204030204" pitchFamily="34" charset="0"/>
            </a:endParaRPr>
          </a:p>
          <a:p>
            <a:pPr algn="l"/>
            <a:endParaRPr lang="it-IT" sz="8000" dirty="0">
              <a:solidFill>
                <a:schemeClr val="accent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ü"/>
            </a:pPr>
            <a:endParaRPr lang="it-IT" sz="1600" dirty="0">
              <a:solidFill>
                <a:srgbClr val="92D050"/>
              </a:solidFill>
            </a:endParaRPr>
          </a:p>
          <a:p>
            <a:r>
              <a:rPr lang="it-IT" sz="1600" dirty="0">
                <a:solidFill>
                  <a:srgbClr val="92D050"/>
                </a:solidFill>
              </a:rPr>
              <a:t> </a:t>
            </a:r>
          </a:p>
        </p:txBody>
      </p:sp>
      <p:pic>
        <p:nvPicPr>
          <p:cNvPr id="4" name="Immagine 3">
            <a:extLst>
              <a:ext uri="{FF2B5EF4-FFF2-40B4-BE49-F238E27FC236}">
                <a16:creationId xmlns:a16="http://schemas.microsoft.com/office/drawing/2014/main" id="{E3F83197-5459-45CD-A5C6-FB707B7B38B8}"/>
              </a:ext>
            </a:extLst>
          </p:cNvPr>
          <p:cNvPicPr>
            <a:picLocks noChangeAspect="1"/>
          </p:cNvPicPr>
          <p:nvPr/>
        </p:nvPicPr>
        <p:blipFill>
          <a:blip r:embed="rId2"/>
          <a:stretch>
            <a:fillRect/>
          </a:stretch>
        </p:blipFill>
        <p:spPr>
          <a:xfrm>
            <a:off x="1" y="6017740"/>
            <a:ext cx="1114630" cy="840260"/>
          </a:xfrm>
          <a:prstGeom prst="rect">
            <a:avLst/>
          </a:prstGeom>
        </p:spPr>
      </p:pic>
      <p:pic>
        <p:nvPicPr>
          <p:cNvPr id="5" name="Immagine 4">
            <a:extLst>
              <a:ext uri="{FF2B5EF4-FFF2-40B4-BE49-F238E27FC236}">
                <a16:creationId xmlns:a16="http://schemas.microsoft.com/office/drawing/2014/main" id="{CE41AC43-2C17-426A-AE01-7CC735696EEE}"/>
              </a:ext>
            </a:extLst>
          </p:cNvPr>
          <p:cNvPicPr>
            <a:picLocks noChangeAspect="1"/>
          </p:cNvPicPr>
          <p:nvPr/>
        </p:nvPicPr>
        <p:blipFill>
          <a:blip r:embed="rId3"/>
          <a:stretch>
            <a:fillRect/>
          </a:stretch>
        </p:blipFill>
        <p:spPr>
          <a:xfrm>
            <a:off x="10985950" y="6017740"/>
            <a:ext cx="1206050" cy="840260"/>
          </a:xfrm>
          <a:prstGeom prst="rect">
            <a:avLst/>
          </a:prstGeom>
        </p:spPr>
      </p:pic>
      <p:sp>
        <p:nvSpPr>
          <p:cNvPr id="8" name="Titolo 1">
            <a:extLst>
              <a:ext uri="{FF2B5EF4-FFF2-40B4-BE49-F238E27FC236}">
                <a16:creationId xmlns:a16="http://schemas.microsoft.com/office/drawing/2014/main" id="{C5FA45F3-7971-BF4D-8A75-562469F33344}"/>
              </a:ext>
            </a:extLst>
          </p:cNvPr>
          <p:cNvSpPr txBox="1">
            <a:spLocks/>
          </p:cNvSpPr>
          <p:nvPr/>
        </p:nvSpPr>
        <p:spPr>
          <a:xfrm>
            <a:off x="621325" y="2085"/>
            <a:ext cx="10070122" cy="1646302"/>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lnSpc>
                <a:spcPct val="115000"/>
              </a:lnSpc>
            </a:pPr>
            <a:r>
              <a:rPr lang="it-IT" sz="31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Questioni «politica»</a:t>
            </a:r>
            <a:br>
              <a:rPr lang="it-IT" sz="31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br>
            <a:endParaRPr lang="it-IT" sz="3100" dirty="0">
              <a:solidFill>
                <a:schemeClr val="accent2">
                  <a:lumMod val="75000"/>
                </a:schemeClr>
              </a:solidFill>
            </a:endParaRPr>
          </a:p>
        </p:txBody>
      </p:sp>
    </p:spTree>
    <p:extLst>
      <p:ext uri="{BB962C8B-B14F-4D97-AF65-F5344CB8AC3E}">
        <p14:creationId xmlns:p14="http://schemas.microsoft.com/office/powerpoint/2010/main" val="3430234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1A406A5B-9A44-4B68-8002-85E9314BA20F}"/>
              </a:ext>
            </a:extLst>
          </p:cNvPr>
          <p:cNvSpPr>
            <a:spLocks noGrp="1"/>
          </p:cNvSpPr>
          <p:nvPr>
            <p:ph type="subTitle" idx="1"/>
          </p:nvPr>
        </p:nvSpPr>
        <p:spPr>
          <a:xfrm>
            <a:off x="621326" y="1191862"/>
            <a:ext cx="8866552" cy="4336304"/>
          </a:xfrm>
        </p:spPr>
        <p:txBody>
          <a:bodyPr>
            <a:normAutofit fontScale="25000" lnSpcReduction="20000"/>
          </a:bodyPr>
          <a:lstStyle/>
          <a:p>
            <a:pPr algn="just">
              <a:lnSpc>
                <a:spcPct val="150000"/>
              </a:lnSpc>
              <a:spcAft>
                <a:spcPts val="800"/>
              </a:spcAft>
            </a:pP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 veri problemi strutturali dell’agricoltura italiana, come di recente ha evidenziato la stessa Commissione europea nelle raccomandazioni al Piano Strategico Nazionale, continuano ad essere i soliti: </a:t>
            </a: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frammentazione aziendale e debolezza nei rapporti di forza nella catena del valore. </a:t>
            </a: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Tali criticità, possono essere risolti, anche secondo quanto indicato dalla stessa Commissione, con </a:t>
            </a: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la concentrazione dell’offerta e la promozione di filiere</a:t>
            </a: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in maniera da rendere stabili ed efficienti i rapporti tra tutti gli attori della produzione, remunerando adeguatamente tutti i fattori della produzione a partire dai produttori, notoriamente l’anello più debole della filiera</a:t>
            </a:r>
            <a:endParaRPr lang="it-IT" sz="5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it-IT" sz="56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La capacità del sistema agricolo Italiano di raggiungere gli </a:t>
            </a: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obiettivi «ambiziosi</a:t>
            </a:r>
            <a:r>
              <a:rPr lang="it-IT" sz="56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previsti dalla Strategia Farm to </a:t>
            </a:r>
            <a:r>
              <a:rPr lang="it-IT" sz="5600" b="1"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Fork</a:t>
            </a:r>
            <a:r>
              <a:rPr lang="it-IT" sz="5600" b="1"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in merito alla </a:t>
            </a: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transizione ecologica e digitale </a:t>
            </a:r>
            <a:r>
              <a:rPr lang="it-IT" sz="5600" b="1" u="sng"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passerà inevitabilmente attraverso la capacità del sistema agricolo di fare sistema.</a:t>
            </a:r>
          </a:p>
          <a:p>
            <a:pPr algn="just">
              <a:lnSpc>
                <a:spcPct val="150000"/>
              </a:lnSpc>
            </a:pP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Innovazione e ricerca, assieme alla formazione, informazione e servizi di consulenza rappresentano delle leve fondamentali per raggiungere gli obiettivi della Farm to </a:t>
            </a:r>
            <a:r>
              <a:rPr lang="it-IT" sz="5600" dirty="0" err="1">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Fork</a:t>
            </a: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ma occorre fare sistema e costruire partenariati, reti tra produttori e chi detiene il Know </a:t>
            </a:r>
            <a:r>
              <a:rPr lang="it-IT" sz="5600" dirty="0" err="1">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how</a:t>
            </a: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La filiera delle competenze e conoscenze sta diventato strategica parimente della filiera produttiva e noi cooperatori dobbiamo esserci e giocare un ruolo centrale, capace di fare tendenza e sistema.</a:t>
            </a:r>
            <a:endParaRPr lang="it-IT" sz="5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it-IT" sz="3500" dirty="0">
                <a:effectLst/>
                <a:latin typeface="Calibri" panose="020F0502020204030204" pitchFamily="34" charset="0"/>
                <a:ea typeface="Calibri" panose="020F0502020204030204" pitchFamily="34" charset="0"/>
                <a:cs typeface="Calibri" panose="020F0502020204030204" pitchFamily="34" charset="0"/>
              </a:rPr>
              <a:t> </a:t>
            </a:r>
            <a:endParaRPr lang="it-IT" sz="35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it-IT" sz="1400" dirty="0">
              <a:solidFill>
                <a:schemeClr val="accent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ü"/>
            </a:pPr>
            <a:endParaRPr lang="it-IT" sz="1600" dirty="0">
              <a:solidFill>
                <a:srgbClr val="92D050"/>
              </a:solidFill>
            </a:endParaRPr>
          </a:p>
          <a:p>
            <a:r>
              <a:rPr lang="it-IT" sz="1600" dirty="0">
                <a:solidFill>
                  <a:srgbClr val="92D050"/>
                </a:solidFill>
              </a:rPr>
              <a:t> </a:t>
            </a:r>
          </a:p>
        </p:txBody>
      </p:sp>
      <p:pic>
        <p:nvPicPr>
          <p:cNvPr id="4" name="Immagine 3">
            <a:extLst>
              <a:ext uri="{FF2B5EF4-FFF2-40B4-BE49-F238E27FC236}">
                <a16:creationId xmlns:a16="http://schemas.microsoft.com/office/drawing/2014/main" id="{E3F83197-5459-45CD-A5C6-FB707B7B38B8}"/>
              </a:ext>
            </a:extLst>
          </p:cNvPr>
          <p:cNvPicPr>
            <a:picLocks noChangeAspect="1"/>
          </p:cNvPicPr>
          <p:nvPr/>
        </p:nvPicPr>
        <p:blipFill>
          <a:blip r:embed="rId2"/>
          <a:stretch>
            <a:fillRect/>
          </a:stretch>
        </p:blipFill>
        <p:spPr>
          <a:xfrm>
            <a:off x="1" y="6017740"/>
            <a:ext cx="1114630" cy="840260"/>
          </a:xfrm>
          <a:prstGeom prst="rect">
            <a:avLst/>
          </a:prstGeom>
        </p:spPr>
      </p:pic>
      <p:pic>
        <p:nvPicPr>
          <p:cNvPr id="5" name="Immagine 4">
            <a:extLst>
              <a:ext uri="{FF2B5EF4-FFF2-40B4-BE49-F238E27FC236}">
                <a16:creationId xmlns:a16="http://schemas.microsoft.com/office/drawing/2014/main" id="{CE41AC43-2C17-426A-AE01-7CC735696EEE}"/>
              </a:ext>
            </a:extLst>
          </p:cNvPr>
          <p:cNvPicPr>
            <a:picLocks noChangeAspect="1"/>
          </p:cNvPicPr>
          <p:nvPr/>
        </p:nvPicPr>
        <p:blipFill>
          <a:blip r:embed="rId3"/>
          <a:stretch>
            <a:fillRect/>
          </a:stretch>
        </p:blipFill>
        <p:spPr>
          <a:xfrm>
            <a:off x="10985950" y="6017740"/>
            <a:ext cx="1206050" cy="840260"/>
          </a:xfrm>
          <a:prstGeom prst="rect">
            <a:avLst/>
          </a:prstGeom>
        </p:spPr>
      </p:pic>
      <p:sp>
        <p:nvSpPr>
          <p:cNvPr id="8" name="Titolo 1">
            <a:extLst>
              <a:ext uri="{FF2B5EF4-FFF2-40B4-BE49-F238E27FC236}">
                <a16:creationId xmlns:a16="http://schemas.microsoft.com/office/drawing/2014/main" id="{95200CEE-03CA-BA42-BE37-088C3BA159D4}"/>
              </a:ext>
            </a:extLst>
          </p:cNvPr>
          <p:cNvSpPr txBox="1">
            <a:spLocks/>
          </p:cNvSpPr>
          <p:nvPr/>
        </p:nvSpPr>
        <p:spPr>
          <a:xfrm>
            <a:off x="621325" y="2085"/>
            <a:ext cx="10070122" cy="1646302"/>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lnSpc>
                <a:spcPct val="115000"/>
              </a:lnSpc>
            </a:pPr>
            <a:r>
              <a:rPr lang="it-IT" sz="31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Nodi da affrontare …</a:t>
            </a:r>
            <a:br>
              <a:rPr lang="it-IT" sz="31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br>
            <a:endParaRPr lang="it-IT" sz="3100" dirty="0">
              <a:solidFill>
                <a:schemeClr val="accent2">
                  <a:lumMod val="75000"/>
                </a:schemeClr>
              </a:solidFill>
            </a:endParaRPr>
          </a:p>
        </p:txBody>
      </p:sp>
    </p:spTree>
    <p:extLst>
      <p:ext uri="{BB962C8B-B14F-4D97-AF65-F5344CB8AC3E}">
        <p14:creationId xmlns:p14="http://schemas.microsoft.com/office/powerpoint/2010/main" val="398308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1A406A5B-9A44-4B68-8002-85E9314BA20F}"/>
              </a:ext>
            </a:extLst>
          </p:cNvPr>
          <p:cNvSpPr>
            <a:spLocks noGrp="1"/>
          </p:cNvSpPr>
          <p:nvPr>
            <p:ph type="subTitle" idx="1"/>
          </p:nvPr>
        </p:nvSpPr>
        <p:spPr>
          <a:xfrm>
            <a:off x="539263" y="1245346"/>
            <a:ext cx="9644972" cy="5174505"/>
          </a:xfrm>
        </p:spPr>
        <p:txBody>
          <a:bodyPr>
            <a:normAutofit/>
          </a:bodyPr>
          <a:lstStyle/>
          <a:p>
            <a:pPr marL="342900" indent="-342900">
              <a:buFont typeface="Wingdings" panose="05000000000000000000" pitchFamily="2" charset="2"/>
              <a:buChar char="ü"/>
            </a:pPr>
            <a:endParaRPr lang="it-IT" sz="1600" dirty="0">
              <a:solidFill>
                <a:srgbClr val="92D050"/>
              </a:solidFill>
            </a:endParaRPr>
          </a:p>
          <a:p>
            <a:r>
              <a:rPr lang="it-IT" sz="1600" dirty="0">
                <a:solidFill>
                  <a:srgbClr val="92D050"/>
                </a:solidFill>
              </a:rPr>
              <a:t> </a:t>
            </a:r>
          </a:p>
        </p:txBody>
      </p:sp>
      <p:pic>
        <p:nvPicPr>
          <p:cNvPr id="4" name="Immagine 3">
            <a:extLst>
              <a:ext uri="{FF2B5EF4-FFF2-40B4-BE49-F238E27FC236}">
                <a16:creationId xmlns:a16="http://schemas.microsoft.com/office/drawing/2014/main" id="{E3F83197-5459-45CD-A5C6-FB707B7B38B8}"/>
              </a:ext>
            </a:extLst>
          </p:cNvPr>
          <p:cNvPicPr>
            <a:picLocks noChangeAspect="1"/>
          </p:cNvPicPr>
          <p:nvPr/>
        </p:nvPicPr>
        <p:blipFill>
          <a:blip r:embed="rId2"/>
          <a:stretch>
            <a:fillRect/>
          </a:stretch>
        </p:blipFill>
        <p:spPr>
          <a:xfrm>
            <a:off x="1" y="6017740"/>
            <a:ext cx="1114630" cy="840260"/>
          </a:xfrm>
          <a:prstGeom prst="rect">
            <a:avLst/>
          </a:prstGeom>
        </p:spPr>
      </p:pic>
      <p:pic>
        <p:nvPicPr>
          <p:cNvPr id="5" name="Immagine 4">
            <a:extLst>
              <a:ext uri="{FF2B5EF4-FFF2-40B4-BE49-F238E27FC236}">
                <a16:creationId xmlns:a16="http://schemas.microsoft.com/office/drawing/2014/main" id="{CE41AC43-2C17-426A-AE01-7CC735696EEE}"/>
              </a:ext>
            </a:extLst>
          </p:cNvPr>
          <p:cNvPicPr>
            <a:picLocks noChangeAspect="1"/>
          </p:cNvPicPr>
          <p:nvPr/>
        </p:nvPicPr>
        <p:blipFill>
          <a:blip r:embed="rId3"/>
          <a:stretch>
            <a:fillRect/>
          </a:stretch>
        </p:blipFill>
        <p:spPr>
          <a:xfrm>
            <a:off x="10985950" y="6017740"/>
            <a:ext cx="1206050" cy="840260"/>
          </a:xfrm>
          <a:prstGeom prst="rect">
            <a:avLst/>
          </a:prstGeom>
        </p:spPr>
      </p:pic>
      <p:sp>
        <p:nvSpPr>
          <p:cNvPr id="10" name="Titolo 1">
            <a:extLst>
              <a:ext uri="{FF2B5EF4-FFF2-40B4-BE49-F238E27FC236}">
                <a16:creationId xmlns:a16="http://schemas.microsoft.com/office/drawing/2014/main" id="{924F51A2-59B5-AE4E-B1F1-A160AE3FDC85}"/>
              </a:ext>
            </a:extLst>
          </p:cNvPr>
          <p:cNvSpPr txBox="1">
            <a:spLocks/>
          </p:cNvSpPr>
          <p:nvPr/>
        </p:nvSpPr>
        <p:spPr>
          <a:xfrm>
            <a:off x="651347" y="-155585"/>
            <a:ext cx="10070122" cy="1646302"/>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lnSpc>
                <a:spcPct val="115000"/>
              </a:lnSpc>
            </a:pPr>
            <a:r>
              <a:rPr lang="it-IT" sz="31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Nodi da affrontare …</a:t>
            </a:r>
            <a:br>
              <a:rPr lang="it-IT" sz="31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br>
            <a:endParaRPr lang="it-IT" sz="3100" dirty="0">
              <a:solidFill>
                <a:schemeClr val="accent2">
                  <a:lumMod val="75000"/>
                </a:schemeClr>
              </a:solidFill>
            </a:endParaRPr>
          </a:p>
        </p:txBody>
      </p:sp>
      <p:sp>
        <p:nvSpPr>
          <p:cNvPr id="6" name="CasellaDiTesto 5">
            <a:extLst>
              <a:ext uri="{FF2B5EF4-FFF2-40B4-BE49-F238E27FC236}">
                <a16:creationId xmlns:a16="http://schemas.microsoft.com/office/drawing/2014/main" id="{45C609A8-D47A-3CA5-BE6A-D20D8C567D10}"/>
              </a:ext>
            </a:extLst>
          </p:cNvPr>
          <p:cNvSpPr txBox="1"/>
          <p:nvPr/>
        </p:nvSpPr>
        <p:spPr>
          <a:xfrm>
            <a:off x="651347" y="1929944"/>
            <a:ext cx="8498514" cy="3139321"/>
          </a:xfrm>
          <a:prstGeom prst="rect">
            <a:avLst/>
          </a:prstGeom>
          <a:noFill/>
        </p:spPr>
        <p:txBody>
          <a:bodyPr wrap="square">
            <a:spAutoFit/>
          </a:bodyPr>
          <a:lstStyle/>
          <a:p>
            <a:r>
              <a:rPr lang="it-IT" dirty="0">
                <a:solidFill>
                  <a:schemeClr val="accent2">
                    <a:lumMod val="75000"/>
                  </a:schemeClr>
                </a:solidFill>
                <a:latin typeface="Calibri" panose="020F0502020204030204" pitchFamily="34" charset="0"/>
                <a:cs typeface="Calibri" panose="020F0502020204030204" pitchFamily="34" charset="0"/>
              </a:rPr>
              <a:t>E’ evidente allora che la politica agricola comunitaria deve fare un salto di qualità nella promozione dell’aggregazione, i contributi della PAC in generale non possono essere considerati di fatto, </a:t>
            </a:r>
            <a:r>
              <a:rPr lang="it-IT" b="1" dirty="0">
                <a:solidFill>
                  <a:schemeClr val="accent2">
                    <a:lumMod val="75000"/>
                  </a:schemeClr>
                </a:solidFill>
                <a:latin typeface="Calibri" panose="020F0502020204030204" pitchFamily="34" charset="0"/>
                <a:cs typeface="Calibri" panose="020F0502020204030204" pitchFamily="34" charset="0"/>
              </a:rPr>
              <a:t>come una sorta di ammortizzatore sociale del sistema agricolo, con un approccio di fatto assistenzialistico, ma devono diventare mezzi in grado di sostenere davvero una azione di sviluppo economico e di competitività per le imprese. </a:t>
            </a:r>
          </a:p>
          <a:p>
            <a:endParaRPr lang="it-IT" dirty="0">
              <a:solidFill>
                <a:schemeClr val="accent2">
                  <a:lumMod val="75000"/>
                </a:schemeClr>
              </a:solidFill>
              <a:latin typeface="Calibri" panose="020F0502020204030204" pitchFamily="34" charset="0"/>
              <a:cs typeface="Calibri" panose="020F0502020204030204" pitchFamily="34" charset="0"/>
            </a:endParaRPr>
          </a:p>
          <a:p>
            <a:r>
              <a:rPr lang="it-IT" dirty="0">
                <a:solidFill>
                  <a:schemeClr val="accent2">
                    <a:lumMod val="75000"/>
                  </a:schemeClr>
                </a:solidFill>
                <a:latin typeface="Calibri" panose="020F0502020204030204" pitchFamily="34" charset="0"/>
                <a:cs typeface="Calibri" panose="020F0502020204030204" pitchFamily="34" charset="0"/>
              </a:rPr>
              <a:t>Il tema della transizione ecologica e digitale del sistema agricolo italiano pone alcune questioni ineludibili alla base degli obiettivi della politica agricola, </a:t>
            </a:r>
            <a:r>
              <a:rPr lang="it-IT" b="1" dirty="0">
                <a:solidFill>
                  <a:schemeClr val="accent2">
                    <a:lumMod val="75000"/>
                  </a:schemeClr>
                </a:solidFill>
                <a:latin typeface="Calibri" panose="020F0502020204030204" pitchFamily="34" charset="0"/>
                <a:cs typeface="Calibri" panose="020F0502020204030204" pitchFamily="34" charset="0"/>
              </a:rPr>
              <a:t>il beneficiario della politica agricola non può più essere l’azienda agricola singola, ma l’azienda agricola inserita in un «sistema agroalimentare» sia esso una filiera e /o un distretto.</a:t>
            </a:r>
          </a:p>
          <a:p>
            <a:endParaRPr lang="it-IT" dirty="0">
              <a:solidFill>
                <a:srgbClr val="92D05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06073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1A406A5B-9A44-4B68-8002-85E9314BA20F}"/>
              </a:ext>
            </a:extLst>
          </p:cNvPr>
          <p:cNvSpPr>
            <a:spLocks noGrp="1"/>
          </p:cNvSpPr>
          <p:nvPr>
            <p:ph type="subTitle" idx="1"/>
          </p:nvPr>
        </p:nvSpPr>
        <p:spPr>
          <a:xfrm>
            <a:off x="765459" y="947634"/>
            <a:ext cx="9532888" cy="5174505"/>
          </a:xfrm>
        </p:spPr>
        <p:txBody>
          <a:bodyPr>
            <a:normAutofit fontScale="92500"/>
          </a:bodyPr>
          <a:lstStyle/>
          <a:p>
            <a:pPr algn="l">
              <a:lnSpc>
                <a:spcPct val="150000"/>
              </a:lnSpc>
            </a:pPr>
            <a:r>
              <a:rPr lang="it-IT" sz="2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PNRR</a:t>
            </a:r>
            <a:endParaRPr lang="it-IT" sz="2600" b="1"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pPr>
            <a:r>
              <a:rPr lang="it-IT" sz="18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Nell’ambito dei contratti di filiera (PNRR) siamo impegnati a presentare progetti di filiera dove sono previsti investimenti che devono rispondere sia ai requisiti ambientali che di innovazione tecnologica …. </a:t>
            </a:r>
          </a:p>
          <a:p>
            <a:pPr algn="l">
              <a:lnSpc>
                <a:spcPct val="150000"/>
              </a:lnSpc>
            </a:pPr>
            <a:r>
              <a:rPr lang="it-IT" sz="18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In particolare per obiettivi ambientali s’intende: </a:t>
            </a:r>
            <a:endParaRPr lang="it-IT"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it-IT"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 la mitigazione dei cambiamenti climatici; </a:t>
            </a:r>
          </a:p>
          <a:p>
            <a:pPr algn="l">
              <a:lnSpc>
                <a:spcPct val="107000"/>
              </a:lnSpc>
              <a:spcAft>
                <a:spcPts val="800"/>
              </a:spcAft>
            </a:pPr>
            <a:r>
              <a:rPr lang="it-IT"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 l’adattamento ai cambiamenti climatici; </a:t>
            </a:r>
          </a:p>
          <a:p>
            <a:pPr algn="l">
              <a:lnSpc>
                <a:spcPct val="107000"/>
              </a:lnSpc>
              <a:spcAft>
                <a:spcPts val="800"/>
              </a:spcAft>
            </a:pPr>
            <a:r>
              <a:rPr lang="it-IT"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 l’uso sostenibile e la protezione delle acque e delle risorse marine; </a:t>
            </a:r>
          </a:p>
          <a:p>
            <a:pPr algn="l">
              <a:lnSpc>
                <a:spcPct val="107000"/>
              </a:lnSpc>
              <a:spcAft>
                <a:spcPts val="800"/>
              </a:spcAft>
            </a:pPr>
            <a:r>
              <a:rPr lang="it-IT"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d) la transizione verso un’economia circolare; </a:t>
            </a:r>
          </a:p>
          <a:p>
            <a:pPr algn="l">
              <a:lnSpc>
                <a:spcPct val="107000"/>
              </a:lnSpc>
              <a:spcAft>
                <a:spcPts val="800"/>
              </a:spcAft>
            </a:pPr>
            <a:r>
              <a:rPr lang="it-IT"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 la prevenzione e la riduzione dell’inquinamento; </a:t>
            </a:r>
          </a:p>
          <a:p>
            <a:pPr algn="l">
              <a:lnSpc>
                <a:spcPct val="107000"/>
              </a:lnSpc>
              <a:spcAft>
                <a:spcPts val="800"/>
              </a:spcAft>
            </a:pPr>
            <a:r>
              <a:rPr lang="it-IT" sz="18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f) la protezione e il ripristino della biodiversità e degli ecosistemi</a:t>
            </a:r>
            <a:r>
              <a:rPr lang="it-IT" sz="1800" dirty="0">
                <a:effectLst/>
                <a:latin typeface="Calibri" panose="020F0502020204030204" pitchFamily="34" charset="0"/>
                <a:ea typeface="Calibri" panose="020F0502020204030204" pitchFamily="34" charset="0"/>
                <a:cs typeface="Times New Roman" panose="02020603050405020304" pitchFamily="18" charset="0"/>
              </a:rPr>
              <a:t>.</a:t>
            </a:r>
          </a:p>
          <a:p>
            <a:pPr algn="l"/>
            <a:endParaRPr lang="it-IT" sz="1600" dirty="0">
              <a:solidFill>
                <a:srgbClr val="92D050"/>
              </a:solidFill>
            </a:endParaRPr>
          </a:p>
        </p:txBody>
      </p:sp>
      <p:pic>
        <p:nvPicPr>
          <p:cNvPr id="4" name="Immagine 3">
            <a:extLst>
              <a:ext uri="{FF2B5EF4-FFF2-40B4-BE49-F238E27FC236}">
                <a16:creationId xmlns:a16="http://schemas.microsoft.com/office/drawing/2014/main" id="{E3F83197-5459-45CD-A5C6-FB707B7B38B8}"/>
              </a:ext>
            </a:extLst>
          </p:cNvPr>
          <p:cNvPicPr>
            <a:picLocks noChangeAspect="1"/>
          </p:cNvPicPr>
          <p:nvPr/>
        </p:nvPicPr>
        <p:blipFill>
          <a:blip r:embed="rId2"/>
          <a:stretch>
            <a:fillRect/>
          </a:stretch>
        </p:blipFill>
        <p:spPr>
          <a:xfrm>
            <a:off x="1" y="6017740"/>
            <a:ext cx="1114630" cy="840260"/>
          </a:xfrm>
          <a:prstGeom prst="rect">
            <a:avLst/>
          </a:prstGeom>
        </p:spPr>
      </p:pic>
      <p:pic>
        <p:nvPicPr>
          <p:cNvPr id="5" name="Immagine 4">
            <a:extLst>
              <a:ext uri="{FF2B5EF4-FFF2-40B4-BE49-F238E27FC236}">
                <a16:creationId xmlns:a16="http://schemas.microsoft.com/office/drawing/2014/main" id="{CE41AC43-2C17-426A-AE01-7CC735696EEE}"/>
              </a:ext>
            </a:extLst>
          </p:cNvPr>
          <p:cNvPicPr>
            <a:picLocks noChangeAspect="1"/>
          </p:cNvPicPr>
          <p:nvPr/>
        </p:nvPicPr>
        <p:blipFill>
          <a:blip r:embed="rId3"/>
          <a:stretch>
            <a:fillRect/>
          </a:stretch>
        </p:blipFill>
        <p:spPr>
          <a:xfrm>
            <a:off x="10985950" y="6017740"/>
            <a:ext cx="1206050" cy="840260"/>
          </a:xfrm>
          <a:prstGeom prst="rect">
            <a:avLst/>
          </a:prstGeom>
        </p:spPr>
      </p:pic>
      <p:sp>
        <p:nvSpPr>
          <p:cNvPr id="10" name="Titolo 1">
            <a:extLst>
              <a:ext uri="{FF2B5EF4-FFF2-40B4-BE49-F238E27FC236}">
                <a16:creationId xmlns:a16="http://schemas.microsoft.com/office/drawing/2014/main" id="{924F51A2-59B5-AE4E-B1F1-A160AE3FDC85}"/>
              </a:ext>
            </a:extLst>
          </p:cNvPr>
          <p:cNvSpPr txBox="1">
            <a:spLocks/>
          </p:cNvSpPr>
          <p:nvPr/>
        </p:nvSpPr>
        <p:spPr>
          <a:xfrm>
            <a:off x="765459" y="-93062"/>
            <a:ext cx="10070122" cy="1646302"/>
          </a:xfrm>
          <a:prstGeom prst="rect">
            <a:avLst/>
          </a:prstGeom>
        </p:spPr>
        <p:txBody>
          <a:bodyPr vert="horz" lIns="91440" tIns="45720" rIns="91440" bIns="45720" rtlCol="0" anchor="b">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lnSpc>
                <a:spcPct val="115000"/>
              </a:lnSpc>
            </a:pPr>
            <a:r>
              <a:rPr lang="it-IT" sz="24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Esempi di strumenti messi a disposizione dalla Politica agricola </a:t>
            </a:r>
            <a:endParaRPr lang="it-IT"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15000"/>
              </a:lnSpc>
            </a:pPr>
            <a:endParaRPr lang="it-IT" sz="3100" dirty="0">
              <a:solidFill>
                <a:schemeClr val="accent2">
                  <a:lumMod val="75000"/>
                </a:schemeClr>
              </a:solidFill>
            </a:endParaRPr>
          </a:p>
        </p:txBody>
      </p:sp>
    </p:spTree>
    <p:extLst>
      <p:ext uri="{BB962C8B-B14F-4D97-AF65-F5344CB8AC3E}">
        <p14:creationId xmlns:p14="http://schemas.microsoft.com/office/powerpoint/2010/main" val="2834119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028859-F9C0-4C58-A6B1-8A89DEB2B536}"/>
              </a:ext>
            </a:extLst>
          </p:cNvPr>
          <p:cNvSpPr>
            <a:spLocks noGrp="1"/>
          </p:cNvSpPr>
          <p:nvPr>
            <p:ph type="ctrTitle"/>
          </p:nvPr>
        </p:nvSpPr>
        <p:spPr>
          <a:xfrm>
            <a:off x="951073" y="0"/>
            <a:ext cx="8334435" cy="1646302"/>
          </a:xfrm>
        </p:spPr>
        <p:txBody>
          <a:bodyPr/>
          <a:lstStyle/>
          <a:p>
            <a:pPr algn="l">
              <a:lnSpc>
                <a:spcPct val="115000"/>
              </a:lnSpc>
              <a:spcAft>
                <a:spcPts val="0"/>
              </a:spcAft>
            </a:pPr>
            <a:r>
              <a:rPr lang="it-IT" sz="32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Nuova programmazione PSR </a:t>
            </a:r>
            <a:r>
              <a:rPr lang="it-IT" sz="3200" b="1" dirty="0">
                <a:solidFill>
                  <a:schemeClr val="accent2">
                    <a:lumMod val="75000"/>
                  </a:schemeClr>
                </a:solidFill>
                <a:effectLst/>
                <a:latin typeface="Calibri" panose="020F0502020204030204" pitchFamily="34" charset="0"/>
                <a:ea typeface="Calibri" panose="020F0502020204030204" pitchFamily="34" charset="0"/>
              </a:rPr>
              <a:t>2021-2027</a:t>
            </a:r>
            <a:endParaRPr lang="it-IT" sz="3200" dirty="0">
              <a:solidFill>
                <a:schemeClr val="accent2">
                  <a:lumMod val="75000"/>
                </a:schemeClr>
              </a:solidFill>
            </a:endParaRPr>
          </a:p>
        </p:txBody>
      </p:sp>
      <p:sp>
        <p:nvSpPr>
          <p:cNvPr id="3" name="Sottotitolo 2">
            <a:extLst>
              <a:ext uri="{FF2B5EF4-FFF2-40B4-BE49-F238E27FC236}">
                <a16:creationId xmlns:a16="http://schemas.microsoft.com/office/drawing/2014/main" id="{1A406A5B-9A44-4B68-8002-85E9314BA20F}"/>
              </a:ext>
            </a:extLst>
          </p:cNvPr>
          <p:cNvSpPr>
            <a:spLocks noGrp="1"/>
          </p:cNvSpPr>
          <p:nvPr>
            <p:ph type="subTitle" idx="1"/>
          </p:nvPr>
        </p:nvSpPr>
        <p:spPr>
          <a:xfrm>
            <a:off x="1022352" y="1822147"/>
            <a:ext cx="8531956" cy="3700558"/>
          </a:xfrm>
        </p:spPr>
        <p:txBody>
          <a:bodyPr>
            <a:normAutofit fontScale="25000" lnSpcReduction="20000"/>
          </a:bodyPr>
          <a:lstStyle/>
          <a:p>
            <a:pPr algn="just">
              <a:lnSpc>
                <a:spcPct val="150000"/>
              </a:lnSpc>
              <a:spcAft>
                <a:spcPts val="800"/>
              </a:spcAft>
            </a:pP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Sostenere l’aggregazione e i progetti di filiera</a:t>
            </a:r>
            <a:endParaRPr lang="it-IT" sz="5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Si evidenzia l’importanza di promuovere e valorizzare a livello regionale il ruolo delle aggregazioni nella filiera, in modo che le Autorità di Gestione ne tengano conto nella redazione dei propri bandi, attraverso l’inserimento di Principi di selezione che prevedano una premialità per: </a:t>
            </a:r>
            <a:endParaRPr lang="it-IT" sz="5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Wingdings" panose="05000000000000000000" pitchFamily="2" charset="2"/>
              <a:buChar char=""/>
            </a:pP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Progetti inseriti in "Filiere organizzate" per l'integrazione lungo la filiera; </a:t>
            </a:r>
            <a:endParaRPr lang="it-IT" sz="5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Wingdings" panose="05000000000000000000" pitchFamily="2" charset="2"/>
              <a:buChar char=""/>
            </a:pP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Dimensione dell'aggregazione (numero dei soci e valore della produzione);</a:t>
            </a:r>
            <a:endParaRPr lang="it-IT" sz="5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Wingdings" panose="05000000000000000000" pitchFamily="2" charset="2"/>
              <a:buChar char=""/>
            </a:pP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Investimenti connesso ad un progetto collettivo;</a:t>
            </a:r>
            <a:endParaRPr lang="it-IT" sz="56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L’approccio di filiera deve essere prioritario e non residuale nell’ambito della nuova programmazione in quanto rappresenta “l’infrastruttura organizzativa” in grado di portare maggior valore aggiunto. </a:t>
            </a:r>
            <a:endParaRPr lang="it-IT" sz="1500" b="1" dirty="0">
              <a:solidFill>
                <a:schemeClr val="accent1"/>
              </a:solidFill>
              <a:latin typeface="Calibri" panose="020F0502020204030204" pitchFamily="34" charset="0"/>
              <a:cs typeface="Calibri" panose="020F0502020204030204" pitchFamily="34" charset="0"/>
            </a:endParaRPr>
          </a:p>
          <a:p>
            <a:pPr marL="722313" indent="-722313" algn="l">
              <a:buFont typeface="Arial" panose="020B0604020202020204" pitchFamily="34" charset="0"/>
              <a:buChar char="•"/>
            </a:pPr>
            <a:endParaRPr lang="it-IT" sz="7200" dirty="0">
              <a:solidFill>
                <a:schemeClr val="accent2"/>
              </a:solidFill>
              <a:latin typeface="Calibri" panose="020F0502020204030204" pitchFamily="34" charset="0"/>
              <a:cs typeface="Calibri" panose="020F0502020204030204" pitchFamily="34" charset="0"/>
            </a:endParaRPr>
          </a:p>
          <a:p>
            <a:pPr algn="l"/>
            <a:endParaRPr lang="it-IT" sz="7200" dirty="0">
              <a:solidFill>
                <a:schemeClr val="accent2"/>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ü"/>
            </a:pPr>
            <a:endParaRPr lang="it-IT" sz="1600" dirty="0">
              <a:solidFill>
                <a:srgbClr val="92D050"/>
              </a:solidFill>
            </a:endParaRPr>
          </a:p>
          <a:p>
            <a:r>
              <a:rPr lang="it-IT" sz="1600" dirty="0">
                <a:solidFill>
                  <a:srgbClr val="92D050"/>
                </a:solidFill>
              </a:rPr>
              <a:t> </a:t>
            </a:r>
          </a:p>
        </p:txBody>
      </p:sp>
      <p:pic>
        <p:nvPicPr>
          <p:cNvPr id="4" name="Immagine 3">
            <a:extLst>
              <a:ext uri="{FF2B5EF4-FFF2-40B4-BE49-F238E27FC236}">
                <a16:creationId xmlns:a16="http://schemas.microsoft.com/office/drawing/2014/main" id="{E3F83197-5459-45CD-A5C6-FB707B7B38B8}"/>
              </a:ext>
            </a:extLst>
          </p:cNvPr>
          <p:cNvPicPr>
            <a:picLocks noChangeAspect="1"/>
          </p:cNvPicPr>
          <p:nvPr/>
        </p:nvPicPr>
        <p:blipFill>
          <a:blip r:embed="rId2"/>
          <a:stretch>
            <a:fillRect/>
          </a:stretch>
        </p:blipFill>
        <p:spPr>
          <a:xfrm>
            <a:off x="1" y="6017740"/>
            <a:ext cx="1114630" cy="840260"/>
          </a:xfrm>
          <a:prstGeom prst="rect">
            <a:avLst/>
          </a:prstGeom>
        </p:spPr>
      </p:pic>
      <p:pic>
        <p:nvPicPr>
          <p:cNvPr id="5" name="Immagine 4">
            <a:extLst>
              <a:ext uri="{FF2B5EF4-FFF2-40B4-BE49-F238E27FC236}">
                <a16:creationId xmlns:a16="http://schemas.microsoft.com/office/drawing/2014/main" id="{CE41AC43-2C17-426A-AE01-7CC735696EEE}"/>
              </a:ext>
            </a:extLst>
          </p:cNvPr>
          <p:cNvPicPr>
            <a:picLocks noChangeAspect="1"/>
          </p:cNvPicPr>
          <p:nvPr/>
        </p:nvPicPr>
        <p:blipFill>
          <a:blip r:embed="rId3"/>
          <a:stretch>
            <a:fillRect/>
          </a:stretch>
        </p:blipFill>
        <p:spPr>
          <a:xfrm>
            <a:off x="10985950" y="6017740"/>
            <a:ext cx="1206050" cy="840260"/>
          </a:xfrm>
          <a:prstGeom prst="rect">
            <a:avLst/>
          </a:prstGeom>
        </p:spPr>
      </p:pic>
    </p:spTree>
    <p:extLst>
      <p:ext uri="{BB962C8B-B14F-4D97-AF65-F5344CB8AC3E}">
        <p14:creationId xmlns:p14="http://schemas.microsoft.com/office/powerpoint/2010/main" val="2530474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028859-F9C0-4C58-A6B1-8A89DEB2B536}"/>
              </a:ext>
            </a:extLst>
          </p:cNvPr>
          <p:cNvSpPr>
            <a:spLocks noGrp="1"/>
          </p:cNvSpPr>
          <p:nvPr>
            <p:ph type="ctrTitle"/>
          </p:nvPr>
        </p:nvSpPr>
        <p:spPr>
          <a:xfrm>
            <a:off x="951073" y="0"/>
            <a:ext cx="8334435" cy="1646302"/>
          </a:xfrm>
        </p:spPr>
        <p:txBody>
          <a:bodyPr/>
          <a:lstStyle/>
          <a:p>
            <a:pPr algn="l">
              <a:lnSpc>
                <a:spcPct val="115000"/>
              </a:lnSpc>
              <a:spcAft>
                <a:spcPts val="0"/>
              </a:spcAft>
            </a:pPr>
            <a:r>
              <a:rPr lang="it-IT" sz="32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Nuova programmazione PSR</a:t>
            </a:r>
            <a:endParaRPr lang="it-IT" sz="2000" dirty="0">
              <a:solidFill>
                <a:schemeClr val="accent2">
                  <a:lumMod val="75000"/>
                </a:schemeClr>
              </a:solidFill>
            </a:endParaRPr>
          </a:p>
        </p:txBody>
      </p:sp>
      <p:sp>
        <p:nvSpPr>
          <p:cNvPr id="3" name="Sottotitolo 2">
            <a:extLst>
              <a:ext uri="{FF2B5EF4-FFF2-40B4-BE49-F238E27FC236}">
                <a16:creationId xmlns:a16="http://schemas.microsoft.com/office/drawing/2014/main" id="{1A406A5B-9A44-4B68-8002-85E9314BA20F}"/>
              </a:ext>
            </a:extLst>
          </p:cNvPr>
          <p:cNvSpPr>
            <a:spLocks noGrp="1"/>
          </p:cNvSpPr>
          <p:nvPr>
            <p:ph type="subTitle" idx="1"/>
          </p:nvPr>
        </p:nvSpPr>
        <p:spPr>
          <a:xfrm>
            <a:off x="1022352" y="1822147"/>
            <a:ext cx="8531956" cy="3700558"/>
          </a:xfrm>
        </p:spPr>
        <p:txBody>
          <a:bodyPr>
            <a:normAutofit fontScale="25000" lnSpcReduction="20000"/>
          </a:bodyPr>
          <a:lstStyle/>
          <a:p>
            <a:pPr algn="just">
              <a:lnSpc>
                <a:spcPct val="150000"/>
              </a:lnSpc>
              <a:spcAft>
                <a:spcPts val="800"/>
              </a:spcAft>
            </a:pPr>
            <a:r>
              <a:rPr lang="it-IT" sz="55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Sostenere la transizione digitale del sistema agricolo regionale (nuova misura </a:t>
            </a:r>
            <a:r>
              <a:rPr lang="it-IT" sz="5500" b="1" dirty="0">
                <a:solidFill>
                  <a:schemeClr val="accent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SRA024 – ACA 24)</a:t>
            </a:r>
            <a:endParaRPr lang="it-IT" sz="5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it-IT" sz="55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L’agricoltura disegnata dalla Commissione Europea attraverso la nuova Pac si prefigge l’obiettivo di migliorare le prestazioni ambientali e climatiche degli imprenditori agricoli attraverso un modello maggiormente orientato ai risultati, ad un uso migliore dei dati e delle analisi e ad una maggiore attenzione agli investimenti in tecnologie. Quanto detto richiede necessariamente un cambiamento strutturale del sistema produttivo agroalimentare e un processo di innovazione delle imprese, che consenta loro di aumentare il valore aggiunto dei propri prodotti, sia elevandone gli standard qualitativi, sia inserendosi in catene del valore più ampie, ad esempio quelle che riutilizzano i sottoprodotti del processo produttivo come fattori di produzione. È quindi necessario individuare delle priorità di investimento per l’utilizzo di nuove tecnologie capaci di aumentare la redditività delle aziende agricole e mitigare il loro impatto sull’ambiente e sul clima e aprire nuovi sbocchi commerciali, nazionali ed internazionali, per le produzioni agroalimentari</a:t>
            </a:r>
            <a:endParaRPr lang="it-IT" sz="55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l"/>
            <a:endParaRPr lang="it-IT" sz="1400" dirty="0">
              <a:solidFill>
                <a:schemeClr val="accent2"/>
              </a:solidFill>
              <a:latin typeface="Calibri" panose="020F0502020204030204" pitchFamily="34" charset="0"/>
              <a:cs typeface="Calibri" panose="020F0502020204030204" pitchFamily="34" charset="0"/>
            </a:endParaRPr>
          </a:p>
          <a:p>
            <a:pPr algn="l"/>
            <a:endParaRPr lang="it-IT" sz="7200" dirty="0">
              <a:solidFill>
                <a:schemeClr val="accent2"/>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ü"/>
            </a:pPr>
            <a:endParaRPr lang="it-IT" sz="1600" dirty="0">
              <a:solidFill>
                <a:srgbClr val="92D050"/>
              </a:solidFill>
            </a:endParaRPr>
          </a:p>
          <a:p>
            <a:r>
              <a:rPr lang="it-IT" sz="1600" dirty="0">
                <a:solidFill>
                  <a:srgbClr val="92D050"/>
                </a:solidFill>
              </a:rPr>
              <a:t> </a:t>
            </a:r>
          </a:p>
        </p:txBody>
      </p:sp>
      <p:pic>
        <p:nvPicPr>
          <p:cNvPr id="4" name="Immagine 3">
            <a:extLst>
              <a:ext uri="{FF2B5EF4-FFF2-40B4-BE49-F238E27FC236}">
                <a16:creationId xmlns:a16="http://schemas.microsoft.com/office/drawing/2014/main" id="{E3F83197-5459-45CD-A5C6-FB707B7B38B8}"/>
              </a:ext>
            </a:extLst>
          </p:cNvPr>
          <p:cNvPicPr>
            <a:picLocks noChangeAspect="1"/>
          </p:cNvPicPr>
          <p:nvPr/>
        </p:nvPicPr>
        <p:blipFill>
          <a:blip r:embed="rId2"/>
          <a:stretch>
            <a:fillRect/>
          </a:stretch>
        </p:blipFill>
        <p:spPr>
          <a:xfrm>
            <a:off x="1" y="6017740"/>
            <a:ext cx="1114630" cy="840260"/>
          </a:xfrm>
          <a:prstGeom prst="rect">
            <a:avLst/>
          </a:prstGeom>
        </p:spPr>
      </p:pic>
      <p:pic>
        <p:nvPicPr>
          <p:cNvPr id="5" name="Immagine 4">
            <a:extLst>
              <a:ext uri="{FF2B5EF4-FFF2-40B4-BE49-F238E27FC236}">
                <a16:creationId xmlns:a16="http://schemas.microsoft.com/office/drawing/2014/main" id="{CE41AC43-2C17-426A-AE01-7CC735696EEE}"/>
              </a:ext>
            </a:extLst>
          </p:cNvPr>
          <p:cNvPicPr>
            <a:picLocks noChangeAspect="1"/>
          </p:cNvPicPr>
          <p:nvPr/>
        </p:nvPicPr>
        <p:blipFill>
          <a:blip r:embed="rId3"/>
          <a:stretch>
            <a:fillRect/>
          </a:stretch>
        </p:blipFill>
        <p:spPr>
          <a:xfrm>
            <a:off x="10985950" y="6017740"/>
            <a:ext cx="1206050" cy="840260"/>
          </a:xfrm>
          <a:prstGeom prst="rect">
            <a:avLst/>
          </a:prstGeom>
        </p:spPr>
      </p:pic>
    </p:spTree>
    <p:extLst>
      <p:ext uri="{BB962C8B-B14F-4D97-AF65-F5344CB8AC3E}">
        <p14:creationId xmlns:p14="http://schemas.microsoft.com/office/powerpoint/2010/main" val="2723921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028859-F9C0-4C58-A6B1-8A89DEB2B536}"/>
              </a:ext>
            </a:extLst>
          </p:cNvPr>
          <p:cNvSpPr>
            <a:spLocks noGrp="1"/>
          </p:cNvSpPr>
          <p:nvPr>
            <p:ph type="ctrTitle"/>
          </p:nvPr>
        </p:nvSpPr>
        <p:spPr>
          <a:xfrm>
            <a:off x="951073" y="0"/>
            <a:ext cx="8334435" cy="1646302"/>
          </a:xfrm>
        </p:spPr>
        <p:txBody>
          <a:bodyPr/>
          <a:lstStyle/>
          <a:p>
            <a:pPr algn="l">
              <a:lnSpc>
                <a:spcPct val="115000"/>
              </a:lnSpc>
              <a:spcAft>
                <a:spcPts val="0"/>
              </a:spcAft>
            </a:pPr>
            <a:r>
              <a:rPr lang="it-IT" sz="32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Nuova programmazione PSR</a:t>
            </a:r>
            <a:endParaRPr lang="it-IT" sz="2000" dirty="0">
              <a:solidFill>
                <a:schemeClr val="accent2">
                  <a:lumMod val="75000"/>
                </a:schemeClr>
              </a:solidFill>
            </a:endParaRPr>
          </a:p>
        </p:txBody>
      </p:sp>
      <p:sp>
        <p:nvSpPr>
          <p:cNvPr id="3" name="Sottotitolo 2">
            <a:extLst>
              <a:ext uri="{FF2B5EF4-FFF2-40B4-BE49-F238E27FC236}">
                <a16:creationId xmlns:a16="http://schemas.microsoft.com/office/drawing/2014/main" id="{1A406A5B-9A44-4B68-8002-85E9314BA20F}"/>
              </a:ext>
            </a:extLst>
          </p:cNvPr>
          <p:cNvSpPr>
            <a:spLocks noGrp="1"/>
          </p:cNvSpPr>
          <p:nvPr>
            <p:ph type="subTitle" idx="1"/>
          </p:nvPr>
        </p:nvSpPr>
        <p:spPr>
          <a:xfrm>
            <a:off x="1022352" y="1822147"/>
            <a:ext cx="8531956" cy="3700558"/>
          </a:xfrm>
        </p:spPr>
        <p:txBody>
          <a:bodyPr>
            <a:normAutofit fontScale="25000" lnSpcReduction="20000"/>
          </a:bodyPr>
          <a:lstStyle/>
          <a:p>
            <a:pPr algn="l">
              <a:lnSpc>
                <a:spcPct val="150000"/>
              </a:lnSpc>
              <a:spcAft>
                <a:spcPts val="800"/>
              </a:spcAft>
            </a:pPr>
            <a:r>
              <a:rPr lang="it-IT" sz="70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Investire nell’erogazione di servizi di consulenza (Misura SRH001– ex misura 2.1)</a:t>
            </a:r>
            <a:endParaRPr lang="it-IT" sz="70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gn="l"/>
            <a:r>
              <a:rPr lang="it-IT" sz="7000" dirty="0">
                <a:solidFill>
                  <a:schemeClr val="accent2">
                    <a:lumMod val="75000"/>
                  </a:schemeClr>
                </a:solidFill>
                <a:effectLst/>
                <a:latin typeface="Calibri" panose="020F0502020204030204" pitchFamily="34" charset="0"/>
                <a:ea typeface="Calibri" panose="020F0502020204030204" pitchFamily="34" charset="0"/>
              </a:rPr>
              <a:t>Per accompagnare l'intero sistema agricolo verso un modello sostenibile e innovativo, </a:t>
            </a:r>
            <a:r>
              <a:rPr lang="it-IT" sz="7000" b="1" dirty="0">
                <a:solidFill>
                  <a:schemeClr val="accent2">
                    <a:lumMod val="75000"/>
                  </a:schemeClr>
                </a:solidFill>
                <a:effectLst/>
                <a:latin typeface="Calibri" panose="020F0502020204030204" pitchFamily="34" charset="0"/>
                <a:ea typeface="Calibri" panose="020F0502020204030204" pitchFamily="34" charset="0"/>
              </a:rPr>
              <a:t>occorre investire nella filiera delle competenze e conoscenze, e quindi sulle misure di formazione, informazione, innovazione, ricerca e servizi di consulenza</a:t>
            </a:r>
            <a:r>
              <a:rPr lang="it-IT" sz="7000" dirty="0">
                <a:solidFill>
                  <a:schemeClr val="accent2">
                    <a:lumMod val="75000"/>
                  </a:schemeClr>
                </a:solidFill>
                <a:effectLst/>
                <a:latin typeface="Calibri" panose="020F0502020204030204" pitchFamily="34" charset="0"/>
                <a:ea typeface="Calibri" panose="020F0502020204030204" pitchFamily="34" charset="0"/>
              </a:rPr>
              <a:t>. In particolare, il cambiamento in atto, dal punto di vista tecnologico e digitale, deve necessariamente comportare la creazione di figure professionali capaci di valorizzare e utilizzare queste nuove tecnologie. Le conoscenze e la consulenza saranno sempre più di fondamentale importanza per consentire a tutti gli attori del sistema alimentare di ricevere adeguati servizi di consulenza al fine di operare le migliori scelte gestionali sostenibili. A tal proposito, giova sottolineare che, anche se nei prossimi anni la ricerca dovesse fare dei passi in avanti, questi risultati rimarrebbero astratti se non si dovesse provvedere, in parallelo, all’implementazione delle competenze degli agricoltori</a:t>
            </a:r>
            <a:endParaRPr lang="it-IT" sz="7000" dirty="0">
              <a:solidFill>
                <a:schemeClr val="accent2">
                  <a:lumMod val="75000"/>
                </a:schemeClr>
              </a:solidFill>
              <a:latin typeface="Calibri" panose="020F0502020204030204" pitchFamily="34" charset="0"/>
              <a:cs typeface="Calibri" panose="020F0502020204030204" pitchFamily="34" charset="0"/>
            </a:endParaRPr>
          </a:p>
          <a:p>
            <a:pPr algn="l"/>
            <a:endParaRPr lang="it-IT" sz="7200" dirty="0">
              <a:solidFill>
                <a:schemeClr val="accent2"/>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ü"/>
            </a:pPr>
            <a:endParaRPr lang="it-IT" sz="1600" dirty="0">
              <a:solidFill>
                <a:srgbClr val="92D050"/>
              </a:solidFill>
            </a:endParaRPr>
          </a:p>
          <a:p>
            <a:r>
              <a:rPr lang="it-IT" sz="1600" dirty="0">
                <a:solidFill>
                  <a:srgbClr val="92D050"/>
                </a:solidFill>
              </a:rPr>
              <a:t> </a:t>
            </a:r>
          </a:p>
        </p:txBody>
      </p:sp>
      <p:pic>
        <p:nvPicPr>
          <p:cNvPr id="4" name="Immagine 3">
            <a:extLst>
              <a:ext uri="{FF2B5EF4-FFF2-40B4-BE49-F238E27FC236}">
                <a16:creationId xmlns:a16="http://schemas.microsoft.com/office/drawing/2014/main" id="{E3F83197-5459-45CD-A5C6-FB707B7B38B8}"/>
              </a:ext>
            </a:extLst>
          </p:cNvPr>
          <p:cNvPicPr>
            <a:picLocks noChangeAspect="1"/>
          </p:cNvPicPr>
          <p:nvPr/>
        </p:nvPicPr>
        <p:blipFill>
          <a:blip r:embed="rId2"/>
          <a:stretch>
            <a:fillRect/>
          </a:stretch>
        </p:blipFill>
        <p:spPr>
          <a:xfrm>
            <a:off x="1" y="6017740"/>
            <a:ext cx="1114630" cy="840260"/>
          </a:xfrm>
          <a:prstGeom prst="rect">
            <a:avLst/>
          </a:prstGeom>
        </p:spPr>
      </p:pic>
      <p:pic>
        <p:nvPicPr>
          <p:cNvPr id="5" name="Immagine 4">
            <a:extLst>
              <a:ext uri="{FF2B5EF4-FFF2-40B4-BE49-F238E27FC236}">
                <a16:creationId xmlns:a16="http://schemas.microsoft.com/office/drawing/2014/main" id="{CE41AC43-2C17-426A-AE01-7CC735696EEE}"/>
              </a:ext>
            </a:extLst>
          </p:cNvPr>
          <p:cNvPicPr>
            <a:picLocks noChangeAspect="1"/>
          </p:cNvPicPr>
          <p:nvPr/>
        </p:nvPicPr>
        <p:blipFill>
          <a:blip r:embed="rId3"/>
          <a:stretch>
            <a:fillRect/>
          </a:stretch>
        </p:blipFill>
        <p:spPr>
          <a:xfrm>
            <a:off x="10985950" y="6017740"/>
            <a:ext cx="1206050" cy="840260"/>
          </a:xfrm>
          <a:prstGeom prst="rect">
            <a:avLst/>
          </a:prstGeom>
        </p:spPr>
      </p:pic>
    </p:spTree>
    <p:extLst>
      <p:ext uri="{BB962C8B-B14F-4D97-AF65-F5344CB8AC3E}">
        <p14:creationId xmlns:p14="http://schemas.microsoft.com/office/powerpoint/2010/main" val="2776755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028859-F9C0-4C58-A6B1-8A89DEB2B536}"/>
              </a:ext>
            </a:extLst>
          </p:cNvPr>
          <p:cNvSpPr>
            <a:spLocks noGrp="1"/>
          </p:cNvSpPr>
          <p:nvPr>
            <p:ph type="ctrTitle"/>
          </p:nvPr>
        </p:nvSpPr>
        <p:spPr>
          <a:xfrm>
            <a:off x="951073" y="0"/>
            <a:ext cx="8334435" cy="1646302"/>
          </a:xfrm>
        </p:spPr>
        <p:txBody>
          <a:bodyPr/>
          <a:lstStyle/>
          <a:p>
            <a:pPr algn="l">
              <a:lnSpc>
                <a:spcPct val="115000"/>
              </a:lnSpc>
              <a:spcAft>
                <a:spcPts val="0"/>
              </a:spcAft>
            </a:pPr>
            <a:r>
              <a:rPr lang="it-IT" sz="32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Nuova programmazione PSR</a:t>
            </a:r>
            <a:endParaRPr lang="it-IT" sz="2000" dirty="0">
              <a:solidFill>
                <a:schemeClr val="accent2">
                  <a:lumMod val="75000"/>
                </a:schemeClr>
              </a:solidFill>
            </a:endParaRPr>
          </a:p>
        </p:txBody>
      </p:sp>
      <p:sp>
        <p:nvSpPr>
          <p:cNvPr id="3" name="Sottotitolo 2">
            <a:extLst>
              <a:ext uri="{FF2B5EF4-FFF2-40B4-BE49-F238E27FC236}">
                <a16:creationId xmlns:a16="http://schemas.microsoft.com/office/drawing/2014/main" id="{1A406A5B-9A44-4B68-8002-85E9314BA20F}"/>
              </a:ext>
            </a:extLst>
          </p:cNvPr>
          <p:cNvSpPr>
            <a:spLocks noGrp="1"/>
          </p:cNvSpPr>
          <p:nvPr>
            <p:ph type="subTitle" idx="1"/>
          </p:nvPr>
        </p:nvSpPr>
        <p:spPr>
          <a:xfrm>
            <a:off x="1022352" y="1822147"/>
            <a:ext cx="8531956" cy="3700558"/>
          </a:xfrm>
        </p:spPr>
        <p:txBody>
          <a:bodyPr>
            <a:normAutofit fontScale="25000" lnSpcReduction="20000"/>
          </a:bodyPr>
          <a:lstStyle/>
          <a:p>
            <a:pPr algn="just">
              <a:lnSpc>
                <a:spcPct val="150000"/>
              </a:lnSpc>
              <a:spcAft>
                <a:spcPts val="800"/>
              </a:spcAft>
            </a:pPr>
            <a:r>
              <a:rPr lang="it-IT" sz="7200" b="1" dirty="0">
                <a:effectLst/>
                <a:latin typeface="Calibri" panose="020F0502020204030204" pitchFamily="34" charset="0"/>
                <a:ea typeface="Calibri" panose="020F0502020204030204" pitchFamily="34" charset="0"/>
                <a:cs typeface="Calibri" panose="020F0502020204030204" pitchFamily="34" charset="0"/>
              </a:rPr>
              <a:t> </a:t>
            </a: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Sostegno ad azioni pilota e di collaudo dell’innovazione (Misura SRG008– ex misura 16.2)</a:t>
            </a:r>
            <a:endPar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endParaRPr>
          </a:p>
          <a:p>
            <a:pPr algn="just">
              <a:lnSpc>
                <a:spcPct val="150000"/>
              </a:lnSpc>
              <a:spcAft>
                <a:spcPts val="800"/>
              </a:spcAft>
            </a:pP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E’ fondamentale sostenere progetti pilota in grado di sostenete innovazione di prodotto e di processo nell’ambito delle filiere agroalimentari …. Anche le forme di agricoltura più sostenibili, come </a:t>
            </a:r>
            <a:r>
              <a:rPr lang="it-IT" sz="5600" b="1"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l'agricoltura biologica</a:t>
            </a: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hanno necessità di sostenere con la ricerca e l’innovazione la gestione </a:t>
            </a:r>
            <a:r>
              <a:rPr lang="it-IT" sz="5600" dirty="0" err="1">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agroecologica</a:t>
            </a:r>
            <a:r>
              <a:rPr lang="it-IT" sz="560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 dell’azienda agricola, in particolare attraverso lo sviluppo e l'implementazione di sistemi colturali ad elevato grado di diversificazione, a ridotto livello di input, capaci di sostenere le produzioni e la loro qualità dei prodotti e di fornire servizi eco sistemici; la ricerca e la sperimentazione di sementi biologiche che siano rispondenti alle esigenze agronomiche, tecnologiche, nutraceutiche e sensoriali; la produzione di nuovi mezzi tecnici sempre più adeguati sia per la difesa dalle crittogame (es. in sostituzione del rame, il cui utilizzo dovrà essere sistematicamente ridotto, oppure per il trattamento delle sementi, in particolare per le malattie fungine trasmissibili per seme), dagli insetti (con un’attenzione particolare agli insetti alieni) fino alla gestione della fertilità (fertilizzanti, ammendati e biostimolanti); una meccanizzazione sempre più adatta ad una agricoltura “conservativa”.</a:t>
            </a:r>
            <a:endParaRPr lang="it-IT" sz="5600" dirty="0">
              <a:solidFill>
                <a:schemeClr val="accent2">
                  <a:lumMod val="75000"/>
                </a:schemeClr>
              </a:solidFill>
              <a:effectLst/>
              <a:latin typeface="Calibri" panose="020F0502020204030204" pitchFamily="34" charset="0"/>
              <a:ea typeface="Times New Roman" panose="02020603050405020304" pitchFamily="18" charset="0"/>
              <a:cs typeface="Calibri" panose="020F0502020204030204" pitchFamily="34" charset="0"/>
            </a:endParaRPr>
          </a:p>
          <a:p>
            <a:pPr algn="l"/>
            <a:endParaRPr lang="it-IT" sz="1400" dirty="0">
              <a:solidFill>
                <a:schemeClr val="accent2"/>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ü"/>
            </a:pPr>
            <a:endParaRPr lang="it-IT" sz="1600" dirty="0">
              <a:solidFill>
                <a:srgbClr val="92D050"/>
              </a:solidFill>
            </a:endParaRPr>
          </a:p>
          <a:p>
            <a:r>
              <a:rPr lang="it-IT" sz="1600" dirty="0">
                <a:solidFill>
                  <a:srgbClr val="92D050"/>
                </a:solidFill>
              </a:rPr>
              <a:t> </a:t>
            </a:r>
          </a:p>
        </p:txBody>
      </p:sp>
      <p:pic>
        <p:nvPicPr>
          <p:cNvPr id="4" name="Immagine 3">
            <a:extLst>
              <a:ext uri="{FF2B5EF4-FFF2-40B4-BE49-F238E27FC236}">
                <a16:creationId xmlns:a16="http://schemas.microsoft.com/office/drawing/2014/main" id="{E3F83197-5459-45CD-A5C6-FB707B7B38B8}"/>
              </a:ext>
            </a:extLst>
          </p:cNvPr>
          <p:cNvPicPr>
            <a:picLocks noChangeAspect="1"/>
          </p:cNvPicPr>
          <p:nvPr/>
        </p:nvPicPr>
        <p:blipFill>
          <a:blip r:embed="rId2"/>
          <a:stretch>
            <a:fillRect/>
          </a:stretch>
        </p:blipFill>
        <p:spPr>
          <a:xfrm>
            <a:off x="1" y="6017740"/>
            <a:ext cx="1114630" cy="840260"/>
          </a:xfrm>
          <a:prstGeom prst="rect">
            <a:avLst/>
          </a:prstGeom>
        </p:spPr>
      </p:pic>
      <p:pic>
        <p:nvPicPr>
          <p:cNvPr id="5" name="Immagine 4">
            <a:extLst>
              <a:ext uri="{FF2B5EF4-FFF2-40B4-BE49-F238E27FC236}">
                <a16:creationId xmlns:a16="http://schemas.microsoft.com/office/drawing/2014/main" id="{CE41AC43-2C17-426A-AE01-7CC735696EEE}"/>
              </a:ext>
            </a:extLst>
          </p:cNvPr>
          <p:cNvPicPr>
            <a:picLocks noChangeAspect="1"/>
          </p:cNvPicPr>
          <p:nvPr/>
        </p:nvPicPr>
        <p:blipFill>
          <a:blip r:embed="rId3"/>
          <a:stretch>
            <a:fillRect/>
          </a:stretch>
        </p:blipFill>
        <p:spPr>
          <a:xfrm>
            <a:off x="10985950" y="6017740"/>
            <a:ext cx="1206050" cy="840260"/>
          </a:xfrm>
          <a:prstGeom prst="rect">
            <a:avLst/>
          </a:prstGeom>
        </p:spPr>
      </p:pic>
    </p:spTree>
    <p:extLst>
      <p:ext uri="{BB962C8B-B14F-4D97-AF65-F5344CB8AC3E}">
        <p14:creationId xmlns:p14="http://schemas.microsoft.com/office/powerpoint/2010/main" val="1645252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028859-F9C0-4C58-A6B1-8A89DEB2B536}"/>
              </a:ext>
            </a:extLst>
          </p:cNvPr>
          <p:cNvSpPr>
            <a:spLocks noGrp="1"/>
          </p:cNvSpPr>
          <p:nvPr>
            <p:ph type="ctrTitle"/>
          </p:nvPr>
        </p:nvSpPr>
        <p:spPr>
          <a:xfrm>
            <a:off x="1151234" y="4284"/>
            <a:ext cx="8611273" cy="1646302"/>
          </a:xfrm>
        </p:spPr>
        <p:txBody>
          <a:bodyPr/>
          <a:lstStyle/>
          <a:p>
            <a:pPr algn="l">
              <a:lnSpc>
                <a:spcPct val="115000"/>
              </a:lnSpc>
              <a:spcAft>
                <a:spcPts val="0"/>
              </a:spcAft>
            </a:pPr>
            <a:r>
              <a:rPr lang="it-IT" sz="32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Conclusioni</a:t>
            </a:r>
            <a:br>
              <a:rPr lang="it-IT" sz="32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br>
            <a:endParaRPr lang="it-IT" dirty="0">
              <a:solidFill>
                <a:schemeClr val="accent2">
                  <a:lumMod val="75000"/>
                </a:schemeClr>
              </a:solidFill>
            </a:endParaRPr>
          </a:p>
        </p:txBody>
      </p:sp>
      <p:sp>
        <p:nvSpPr>
          <p:cNvPr id="3" name="Sottotitolo 2">
            <a:extLst>
              <a:ext uri="{FF2B5EF4-FFF2-40B4-BE49-F238E27FC236}">
                <a16:creationId xmlns:a16="http://schemas.microsoft.com/office/drawing/2014/main" id="{1A406A5B-9A44-4B68-8002-85E9314BA20F}"/>
              </a:ext>
            </a:extLst>
          </p:cNvPr>
          <p:cNvSpPr>
            <a:spLocks noGrp="1"/>
          </p:cNvSpPr>
          <p:nvPr>
            <p:ph type="subTitle" idx="1"/>
          </p:nvPr>
        </p:nvSpPr>
        <p:spPr>
          <a:xfrm>
            <a:off x="538930" y="1456170"/>
            <a:ext cx="9671869" cy="4561569"/>
          </a:xfrm>
        </p:spPr>
        <p:txBody>
          <a:bodyPr>
            <a:normAutofit fontScale="25000" lnSpcReduction="20000"/>
          </a:bodyPr>
          <a:lstStyle/>
          <a:p>
            <a:pPr marL="360000" indent="-360000" algn="l">
              <a:buFont typeface="Wingdings" panose="05000000000000000000" pitchFamily="2" charset="2"/>
              <a:buChar char="ü"/>
              <a:defRPr/>
            </a:pPr>
            <a:r>
              <a:rPr lang="it-IT" altLang="it-IT" sz="7200" dirty="0">
                <a:solidFill>
                  <a:srgbClr val="99CC00"/>
                </a:solidFill>
                <a:latin typeface="Calibri" panose="020F0502020204030204" pitchFamily="34" charset="0"/>
                <a:cs typeface="Calibri" panose="020F0502020204030204" pitchFamily="34" charset="0"/>
              </a:rPr>
              <a:t>Il futuro dell’agricoltura  e la sfida del </a:t>
            </a:r>
            <a:r>
              <a:rPr lang="it-IT" altLang="it-IT" sz="7200" i="1" dirty="0">
                <a:solidFill>
                  <a:srgbClr val="99CC00"/>
                </a:solidFill>
                <a:latin typeface="Calibri" panose="020F0502020204030204" pitchFamily="34" charset="0"/>
                <a:cs typeface="Calibri" panose="020F0502020204030204" pitchFamily="34" charset="0"/>
              </a:rPr>
              <a:t>Green Deal </a:t>
            </a:r>
            <a:r>
              <a:rPr lang="it-IT" altLang="it-IT" sz="7200" dirty="0">
                <a:solidFill>
                  <a:srgbClr val="99CC00"/>
                </a:solidFill>
                <a:latin typeface="Calibri" panose="020F0502020204030204" pitchFamily="34" charset="0"/>
                <a:cs typeface="Calibri" panose="020F0502020204030204" pitchFamily="34" charset="0"/>
              </a:rPr>
              <a:t>passano attraverso un processo di maggiore </a:t>
            </a:r>
            <a:r>
              <a:rPr lang="it-IT" altLang="it-IT" sz="7200" b="1" dirty="0">
                <a:solidFill>
                  <a:srgbClr val="99CC00"/>
                </a:solidFill>
                <a:latin typeface="Calibri" panose="020F0502020204030204" pitchFamily="34" charset="0"/>
                <a:cs typeface="Calibri" panose="020F0502020204030204" pitchFamily="34" charset="0"/>
              </a:rPr>
              <a:t>«professionalizzazione» </a:t>
            </a:r>
            <a:r>
              <a:rPr lang="it-IT" altLang="it-IT" sz="7200" dirty="0">
                <a:solidFill>
                  <a:srgbClr val="99CC00"/>
                </a:solidFill>
                <a:latin typeface="Calibri" panose="020F0502020204030204" pitchFamily="34" charset="0"/>
                <a:cs typeface="Calibri" panose="020F0502020204030204" pitchFamily="34" charset="0"/>
              </a:rPr>
              <a:t>del settore agricolo</a:t>
            </a:r>
            <a:r>
              <a:rPr lang="it-IT" altLang="it-IT" sz="7200" b="1" dirty="0">
                <a:solidFill>
                  <a:srgbClr val="99CC00"/>
                </a:solidFill>
                <a:latin typeface="Calibri" panose="020F0502020204030204" pitchFamily="34" charset="0"/>
                <a:cs typeface="Calibri" panose="020F0502020204030204" pitchFamily="34" charset="0"/>
              </a:rPr>
              <a:t>. </a:t>
            </a:r>
          </a:p>
          <a:p>
            <a:pPr marL="360000" indent="-360000" algn="l">
              <a:buFont typeface="Wingdings" panose="05000000000000000000" pitchFamily="2" charset="2"/>
              <a:buChar char="ü"/>
              <a:defRPr/>
            </a:pPr>
            <a:r>
              <a:rPr lang="it-IT" altLang="it-IT" sz="7200" b="1" dirty="0">
                <a:solidFill>
                  <a:srgbClr val="99CC00"/>
                </a:solidFill>
                <a:latin typeface="Calibri" panose="020F0502020204030204" pitchFamily="34" charset="0"/>
                <a:cs typeface="Calibri" panose="020F0502020204030204" pitchFamily="34" charset="0"/>
              </a:rPr>
              <a:t>La «filiera della conoscenza e delle competenze» ovvero le attività di «formazione/informazione, ricerca/innovazione e  consulenza» vanno tenute assieme e sostenute con decisione, mediante politiche integrate. </a:t>
            </a:r>
          </a:p>
          <a:p>
            <a:pPr marL="360000" indent="-360000" algn="l">
              <a:buFont typeface="Wingdings" panose="05000000000000000000" pitchFamily="2" charset="2"/>
              <a:buChar char="ü"/>
              <a:defRPr/>
            </a:pPr>
            <a:r>
              <a:rPr lang="it-IT" altLang="it-IT" sz="7200" b="1" dirty="0">
                <a:solidFill>
                  <a:srgbClr val="99CC00"/>
                </a:solidFill>
                <a:latin typeface="Calibri" panose="020F0502020204030204" pitchFamily="34" charset="0"/>
                <a:cs typeface="Calibri" panose="020F0502020204030204" pitchFamily="34" charset="0"/>
              </a:rPr>
              <a:t>E, s</a:t>
            </a:r>
            <a:r>
              <a:rPr lang="it-IT" sz="7200" b="1" dirty="0">
                <a:solidFill>
                  <a:srgbClr val="99CC00"/>
                </a:solidFill>
                <a:latin typeface="Calibri" panose="020F0502020204030204" pitchFamily="34" charset="0"/>
                <a:cs typeface="Calibri" panose="020F0502020204030204" pitchFamily="34" charset="0"/>
              </a:rPr>
              <a:t>e è vero che la «filiera produttiva» rappresenta sempre di più «l’infrastruttura organizzativa» di riferimento per programmare e implementare gli investimenti «materiali» e «immateriali», </a:t>
            </a:r>
            <a:r>
              <a:rPr lang="it-IT" sz="7200" b="1" u="sng" dirty="0">
                <a:solidFill>
                  <a:srgbClr val="99CC00"/>
                </a:solidFill>
                <a:latin typeface="Calibri" panose="020F0502020204030204" pitchFamily="34" charset="0"/>
                <a:cs typeface="Calibri" panose="020F0502020204030204" pitchFamily="34" charset="0"/>
              </a:rPr>
              <a:t>occorre che cooperi sempre più e meglio con la «filiera della conoscenza e delle competenze». E i servizi di consulenza rappresentano lo strumento per costruire questo «ponte».</a:t>
            </a:r>
          </a:p>
          <a:p>
            <a:pPr marL="360000" indent="-360000" algn="l">
              <a:buFont typeface="Wingdings" panose="05000000000000000000" pitchFamily="2" charset="2"/>
              <a:buChar char="ü"/>
              <a:defRPr/>
            </a:pPr>
            <a:r>
              <a:rPr lang="it-IT" sz="7200" dirty="0">
                <a:solidFill>
                  <a:srgbClr val="99CC00"/>
                </a:solidFill>
                <a:latin typeface="Calibri" panose="020F0502020204030204" pitchFamily="34" charset="0"/>
                <a:cs typeface="Calibri" panose="020F0502020204030204" pitchFamily="34" charset="0"/>
              </a:rPr>
              <a:t>Non è solo una questione organizzativa ma anche e soprattutto un questione politica: «</a:t>
            </a:r>
            <a:r>
              <a:rPr lang="it-IT" sz="7200" b="1" dirty="0">
                <a:solidFill>
                  <a:srgbClr val="99CC00"/>
                </a:solidFill>
                <a:latin typeface="Calibri" panose="020F0502020204030204" pitchFamily="34" charset="0"/>
                <a:cs typeface="Calibri" panose="020F0502020204030204" pitchFamily="34" charset="0"/>
              </a:rPr>
              <a:t>meno politica agricola legata ai fascicoli aziendali» e «più politica agricola legata alle filiere produttive». </a:t>
            </a:r>
          </a:p>
          <a:p>
            <a:pPr marL="360000" indent="-360000" algn="l">
              <a:buFont typeface="Wingdings" panose="05000000000000000000" pitchFamily="2" charset="2"/>
              <a:buChar char="ü"/>
              <a:defRPr/>
            </a:pPr>
            <a:r>
              <a:rPr lang="it-IT" sz="7200" b="1" dirty="0">
                <a:solidFill>
                  <a:schemeClr val="accent2">
                    <a:lumMod val="75000"/>
                  </a:schemeClr>
                </a:solidFill>
                <a:latin typeface="Calibri" panose="020F0502020204030204" pitchFamily="34" charset="0"/>
                <a:cs typeface="Calibri" panose="020F0502020204030204" pitchFamily="34" charset="0"/>
              </a:rPr>
              <a:t>Uno dei passaggi più innovativi  della </a:t>
            </a:r>
            <a:r>
              <a:rPr lang="it-IT" sz="7200" b="1" i="1" dirty="0">
                <a:solidFill>
                  <a:schemeClr val="accent2">
                    <a:lumMod val="75000"/>
                  </a:schemeClr>
                </a:solidFill>
                <a:latin typeface="Calibri" panose="020F0502020204030204" pitchFamily="34" charset="0"/>
                <a:cs typeface="Calibri" panose="020F0502020204030204" pitchFamily="34" charset="0"/>
              </a:rPr>
              <a:t>«From Farm to </a:t>
            </a:r>
            <a:r>
              <a:rPr lang="it-IT" sz="7200" b="1" i="1" dirty="0" err="1">
                <a:solidFill>
                  <a:schemeClr val="accent2">
                    <a:lumMod val="75000"/>
                  </a:schemeClr>
                </a:solidFill>
                <a:latin typeface="Calibri" panose="020F0502020204030204" pitchFamily="34" charset="0"/>
                <a:cs typeface="Calibri" panose="020F0502020204030204" pitchFamily="34" charset="0"/>
              </a:rPr>
              <a:t>fork</a:t>
            </a:r>
            <a:r>
              <a:rPr lang="it-IT" sz="7200" b="1" i="1" dirty="0">
                <a:solidFill>
                  <a:schemeClr val="accent2">
                    <a:lumMod val="75000"/>
                  </a:schemeClr>
                </a:solidFill>
                <a:latin typeface="Calibri" panose="020F0502020204030204" pitchFamily="34" charset="0"/>
                <a:cs typeface="Calibri" panose="020F0502020204030204" pitchFamily="34" charset="0"/>
              </a:rPr>
              <a:t>» </a:t>
            </a:r>
            <a:r>
              <a:rPr lang="it-IT" sz="7200" b="1" dirty="0">
                <a:solidFill>
                  <a:schemeClr val="accent2">
                    <a:lumMod val="75000"/>
                  </a:schemeClr>
                </a:solidFill>
                <a:latin typeface="Calibri" panose="020F0502020204030204" pitchFamily="34" charset="0"/>
                <a:cs typeface="Calibri" panose="020F0502020204030204" pitchFamily="34" charset="0"/>
              </a:rPr>
              <a:t>è proprio questo: il beneficiario della politica agricola comune non può più essere l’impresa agricola singola, ma l’impresa agricola inserita in un sistema di filiera e/o distretto</a:t>
            </a:r>
            <a:endParaRPr lang="it-IT" altLang="it-IT" sz="7200" b="1" dirty="0">
              <a:solidFill>
                <a:schemeClr val="accent2">
                  <a:lumMod val="7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it-IT" sz="1600" dirty="0">
              <a:solidFill>
                <a:srgbClr val="92D050"/>
              </a:solidFill>
            </a:endParaRPr>
          </a:p>
        </p:txBody>
      </p:sp>
      <p:pic>
        <p:nvPicPr>
          <p:cNvPr id="4" name="Immagine 3">
            <a:extLst>
              <a:ext uri="{FF2B5EF4-FFF2-40B4-BE49-F238E27FC236}">
                <a16:creationId xmlns:a16="http://schemas.microsoft.com/office/drawing/2014/main" id="{F8E60B13-D525-4E96-B1AC-92DB663A25CE}"/>
              </a:ext>
            </a:extLst>
          </p:cNvPr>
          <p:cNvPicPr>
            <a:picLocks noChangeAspect="1"/>
          </p:cNvPicPr>
          <p:nvPr/>
        </p:nvPicPr>
        <p:blipFill>
          <a:blip r:embed="rId2"/>
          <a:stretch>
            <a:fillRect/>
          </a:stretch>
        </p:blipFill>
        <p:spPr>
          <a:xfrm>
            <a:off x="0" y="5863905"/>
            <a:ext cx="1318697" cy="994095"/>
          </a:xfrm>
          <a:prstGeom prst="rect">
            <a:avLst/>
          </a:prstGeom>
        </p:spPr>
      </p:pic>
      <p:pic>
        <p:nvPicPr>
          <p:cNvPr id="5" name="Immagine 4">
            <a:extLst>
              <a:ext uri="{FF2B5EF4-FFF2-40B4-BE49-F238E27FC236}">
                <a16:creationId xmlns:a16="http://schemas.microsoft.com/office/drawing/2014/main" id="{CAACE382-E142-4BF0-BC5B-61476067B9C9}"/>
              </a:ext>
            </a:extLst>
          </p:cNvPr>
          <p:cNvPicPr>
            <a:picLocks noChangeAspect="1"/>
          </p:cNvPicPr>
          <p:nvPr/>
        </p:nvPicPr>
        <p:blipFill>
          <a:blip r:embed="rId3"/>
          <a:stretch>
            <a:fillRect/>
          </a:stretch>
        </p:blipFill>
        <p:spPr>
          <a:xfrm>
            <a:off x="10985950" y="6017740"/>
            <a:ext cx="1206050" cy="840260"/>
          </a:xfrm>
          <a:prstGeom prst="rect">
            <a:avLst/>
          </a:prstGeom>
        </p:spPr>
      </p:pic>
    </p:spTree>
    <p:extLst>
      <p:ext uri="{BB962C8B-B14F-4D97-AF65-F5344CB8AC3E}">
        <p14:creationId xmlns:p14="http://schemas.microsoft.com/office/powerpoint/2010/main" val="2104074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028859-F9C0-4C58-A6B1-8A89DEB2B536}"/>
              </a:ext>
            </a:extLst>
          </p:cNvPr>
          <p:cNvSpPr>
            <a:spLocks noGrp="1"/>
          </p:cNvSpPr>
          <p:nvPr>
            <p:ph type="ctrTitle"/>
          </p:nvPr>
        </p:nvSpPr>
        <p:spPr>
          <a:xfrm>
            <a:off x="1159178" y="4283"/>
            <a:ext cx="8611273" cy="1646302"/>
          </a:xfrm>
        </p:spPr>
        <p:txBody>
          <a:bodyPr/>
          <a:lstStyle/>
          <a:p>
            <a:pPr algn="l">
              <a:lnSpc>
                <a:spcPct val="115000"/>
              </a:lnSpc>
              <a:spcAft>
                <a:spcPts val="0"/>
              </a:spcAft>
            </a:pPr>
            <a:r>
              <a:rPr lang="it-IT" sz="32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Conclusioni</a:t>
            </a:r>
            <a:br>
              <a:rPr lang="it-IT" sz="32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br>
            <a:endParaRPr lang="it-IT" dirty="0">
              <a:solidFill>
                <a:schemeClr val="accent2">
                  <a:lumMod val="75000"/>
                </a:schemeClr>
              </a:solidFill>
            </a:endParaRPr>
          </a:p>
        </p:txBody>
      </p:sp>
      <p:pic>
        <p:nvPicPr>
          <p:cNvPr id="4" name="Immagine 3">
            <a:extLst>
              <a:ext uri="{FF2B5EF4-FFF2-40B4-BE49-F238E27FC236}">
                <a16:creationId xmlns:a16="http://schemas.microsoft.com/office/drawing/2014/main" id="{F8E60B13-D525-4E96-B1AC-92DB663A25CE}"/>
              </a:ext>
            </a:extLst>
          </p:cNvPr>
          <p:cNvPicPr>
            <a:picLocks noChangeAspect="1"/>
          </p:cNvPicPr>
          <p:nvPr/>
        </p:nvPicPr>
        <p:blipFill>
          <a:blip r:embed="rId2"/>
          <a:stretch>
            <a:fillRect/>
          </a:stretch>
        </p:blipFill>
        <p:spPr>
          <a:xfrm>
            <a:off x="0" y="5863905"/>
            <a:ext cx="1318697" cy="994095"/>
          </a:xfrm>
          <a:prstGeom prst="rect">
            <a:avLst/>
          </a:prstGeom>
        </p:spPr>
      </p:pic>
      <p:pic>
        <p:nvPicPr>
          <p:cNvPr id="5" name="Immagine 4">
            <a:extLst>
              <a:ext uri="{FF2B5EF4-FFF2-40B4-BE49-F238E27FC236}">
                <a16:creationId xmlns:a16="http://schemas.microsoft.com/office/drawing/2014/main" id="{CAACE382-E142-4BF0-BC5B-61476067B9C9}"/>
              </a:ext>
            </a:extLst>
          </p:cNvPr>
          <p:cNvPicPr>
            <a:picLocks noChangeAspect="1"/>
          </p:cNvPicPr>
          <p:nvPr/>
        </p:nvPicPr>
        <p:blipFill>
          <a:blip r:embed="rId3"/>
          <a:stretch>
            <a:fillRect/>
          </a:stretch>
        </p:blipFill>
        <p:spPr>
          <a:xfrm>
            <a:off x="10985950" y="6017740"/>
            <a:ext cx="1206050" cy="840260"/>
          </a:xfrm>
          <a:prstGeom prst="rect">
            <a:avLst/>
          </a:prstGeom>
        </p:spPr>
      </p:pic>
      <p:sp>
        <p:nvSpPr>
          <p:cNvPr id="6" name="Sottotitolo 2">
            <a:extLst>
              <a:ext uri="{FF2B5EF4-FFF2-40B4-BE49-F238E27FC236}">
                <a16:creationId xmlns:a16="http://schemas.microsoft.com/office/drawing/2014/main" id="{D5D1A0E5-BBFB-4F39-9EE2-8EC9311A4941}"/>
              </a:ext>
            </a:extLst>
          </p:cNvPr>
          <p:cNvSpPr txBox="1">
            <a:spLocks/>
          </p:cNvSpPr>
          <p:nvPr/>
        </p:nvSpPr>
        <p:spPr>
          <a:xfrm>
            <a:off x="559839" y="1700486"/>
            <a:ext cx="8896049" cy="4393454"/>
          </a:xfrm>
          <a:prstGeom prst="rect">
            <a:avLst/>
          </a:prstGeom>
        </p:spPr>
        <p:txBody>
          <a:bodyPr vert="horz" lIns="91440" tIns="45720" rIns="91440" bIns="45720" rtlCol="0" anchor="t">
            <a:normAutofit fontScale="25000" lnSpcReduction="20000"/>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marL="360000" indent="-360000" algn="l">
              <a:buFont typeface="Wingdings" panose="05000000000000000000" pitchFamily="2" charset="2"/>
              <a:buChar char="ü"/>
              <a:defRPr/>
            </a:pPr>
            <a:r>
              <a:rPr lang="it-IT" altLang="it-IT" sz="8000" dirty="0">
                <a:solidFill>
                  <a:srgbClr val="99CC00"/>
                </a:solidFill>
                <a:latin typeface="Calibri" panose="020F0502020204030204" pitchFamily="34" charset="0"/>
                <a:cs typeface="Calibri" panose="020F0502020204030204" pitchFamily="34" charset="0"/>
              </a:rPr>
              <a:t>Nell’attuazione della PAC,  saranno cruciali il </a:t>
            </a:r>
            <a:r>
              <a:rPr lang="it-IT" altLang="it-IT" sz="8000" b="1" dirty="0">
                <a:solidFill>
                  <a:srgbClr val="99CC00"/>
                </a:solidFill>
                <a:latin typeface="Calibri" panose="020F0502020204030204" pitchFamily="34" charset="0"/>
                <a:cs typeface="Calibri" panose="020F0502020204030204" pitchFamily="34" charset="0"/>
              </a:rPr>
              <a:t>Piano Strategico Nazionale </a:t>
            </a:r>
            <a:r>
              <a:rPr lang="it-IT" altLang="it-IT" sz="8000" dirty="0">
                <a:solidFill>
                  <a:srgbClr val="99CC00"/>
                </a:solidFill>
                <a:latin typeface="Calibri" panose="020F0502020204030204" pitchFamily="34" charset="0"/>
                <a:cs typeface="Calibri" panose="020F0502020204030204" pitchFamily="34" charset="0"/>
              </a:rPr>
              <a:t>e i </a:t>
            </a:r>
            <a:r>
              <a:rPr lang="it-IT" altLang="it-IT" sz="8000" b="1" dirty="0">
                <a:solidFill>
                  <a:srgbClr val="99CC00"/>
                </a:solidFill>
                <a:latin typeface="Calibri" panose="020F0502020204030204" pitchFamily="34" charset="0"/>
                <a:cs typeface="Calibri" panose="020F0502020204030204" pitchFamily="34" charset="0"/>
              </a:rPr>
              <a:t>Programmi di Sviluppo Rurale regionali</a:t>
            </a:r>
            <a:r>
              <a:rPr lang="it-IT" altLang="it-IT" sz="8000" dirty="0">
                <a:solidFill>
                  <a:srgbClr val="99CC00"/>
                </a:solidFill>
                <a:latin typeface="Calibri" panose="020F0502020204030204" pitchFamily="34" charset="0"/>
                <a:cs typeface="Calibri" panose="020F0502020204030204" pitchFamily="34" charset="0"/>
              </a:rPr>
              <a:t>. </a:t>
            </a:r>
          </a:p>
          <a:p>
            <a:pPr marL="360000" indent="-360000" algn="l">
              <a:buFont typeface="Wingdings" panose="05000000000000000000" pitchFamily="2" charset="2"/>
              <a:buChar char="ü"/>
              <a:defRPr/>
            </a:pPr>
            <a:r>
              <a:rPr lang="it-IT" altLang="it-IT" sz="8000" b="1" dirty="0">
                <a:solidFill>
                  <a:srgbClr val="99CC00"/>
                </a:solidFill>
                <a:latin typeface="Calibri" panose="020F0502020204030204" pitchFamily="34" charset="0"/>
                <a:cs typeface="Calibri" panose="020F0502020204030204" pitchFamily="34" charset="0"/>
              </a:rPr>
              <a:t>Il tema della transizione ecologica e tecnologica del sistema agricolo non va affrontato con timore «con il freno a mano tirato», </a:t>
            </a:r>
            <a:r>
              <a:rPr lang="it-IT" altLang="it-IT" sz="8000" dirty="0">
                <a:solidFill>
                  <a:srgbClr val="99CC00"/>
                </a:solidFill>
                <a:latin typeface="Calibri" panose="020F0502020204030204" pitchFamily="34" charset="0"/>
                <a:cs typeface="Calibri" panose="020F0502020204030204" pitchFamily="34" charset="0"/>
              </a:rPr>
              <a:t>come se fosse un fattore che contribuisce a ridurre ulteriormente la competitività del sistema agricolo (facendo aumentare i costi di produzione), ma va affrontato come una opportunità che ci permetterà, se ben attuato, </a:t>
            </a:r>
            <a:r>
              <a:rPr lang="it-IT" altLang="it-IT" sz="8000" b="1" dirty="0">
                <a:solidFill>
                  <a:srgbClr val="99CC00"/>
                </a:solidFill>
                <a:latin typeface="Calibri" panose="020F0502020204030204" pitchFamily="34" charset="0"/>
                <a:cs typeface="Calibri" panose="020F0502020204030204" pitchFamily="34" charset="0"/>
              </a:rPr>
              <a:t>di «valorizzare» e «distinguere» ulteriormente le nostre produzioni agro-alimentari, di diventare più competitivi a livello nazionale e internazionale, portando un maggior valore aggiunto alle nostre imprese e alle nostre comunità locali.</a:t>
            </a:r>
          </a:p>
          <a:p>
            <a:pPr marL="360000" indent="-360000" algn="l">
              <a:buFont typeface="Wingdings" panose="05000000000000000000" pitchFamily="2" charset="2"/>
              <a:buChar char="ü"/>
            </a:pPr>
            <a:r>
              <a:rPr lang="it-IT" altLang="it-IT" sz="8000" b="1" dirty="0">
                <a:solidFill>
                  <a:schemeClr val="accent2">
                    <a:lumMod val="75000"/>
                  </a:schemeClr>
                </a:solidFill>
                <a:latin typeface="Calibri" panose="020F0502020204030204" pitchFamily="34" charset="0"/>
                <a:cs typeface="Calibri" panose="020F0502020204030204" pitchFamily="34" charset="0"/>
              </a:rPr>
              <a:t>E noi come cooperazione abbiamo la grande opportunità di essere uno strumento strategico che faciliti tutto questo, perché meglio di altri abbiamo la </a:t>
            </a:r>
            <a:r>
              <a:rPr lang="it-IT" altLang="it-IT" sz="8000" b="1" i="1" dirty="0">
                <a:solidFill>
                  <a:schemeClr val="accent2">
                    <a:lumMod val="75000"/>
                  </a:schemeClr>
                </a:solidFill>
                <a:latin typeface="Calibri" panose="020F0502020204030204" pitchFamily="34" charset="0"/>
                <a:cs typeface="Calibri" panose="020F0502020204030204" pitchFamily="34" charset="0"/>
              </a:rPr>
              <a:t>vision</a:t>
            </a:r>
            <a:r>
              <a:rPr lang="it-IT" altLang="it-IT" sz="8000" b="1" dirty="0">
                <a:solidFill>
                  <a:schemeClr val="accent2">
                    <a:lumMod val="75000"/>
                  </a:schemeClr>
                </a:solidFill>
                <a:latin typeface="Calibri" panose="020F0502020204030204" pitchFamily="34" charset="0"/>
                <a:cs typeface="Calibri" panose="020F0502020204030204" pitchFamily="34" charset="0"/>
              </a:rPr>
              <a:t> e la capacità di fare sistema, </a:t>
            </a:r>
            <a:r>
              <a:rPr lang="it-IT" altLang="it-IT" sz="8000" b="1">
                <a:solidFill>
                  <a:schemeClr val="accent2">
                    <a:lumMod val="75000"/>
                  </a:schemeClr>
                </a:solidFill>
                <a:latin typeface="Calibri" panose="020F0502020204030204" pitchFamily="34" charset="0"/>
                <a:cs typeface="Calibri" panose="020F0502020204030204" pitchFamily="34" charset="0"/>
              </a:rPr>
              <a:t>appunto cooperazione, per </a:t>
            </a:r>
            <a:r>
              <a:rPr lang="it-IT" altLang="it-IT" sz="8000" b="1" dirty="0">
                <a:solidFill>
                  <a:schemeClr val="accent2">
                    <a:lumMod val="75000"/>
                  </a:schemeClr>
                </a:solidFill>
                <a:latin typeface="Calibri" panose="020F0502020204030204" pitchFamily="34" charset="0"/>
                <a:cs typeface="Calibri" panose="020F0502020204030204" pitchFamily="34" charset="0"/>
              </a:rPr>
              <a:t>affrontare con determinazione la sfida del </a:t>
            </a:r>
            <a:r>
              <a:rPr lang="it-IT" altLang="it-IT" sz="8000" b="1" i="1" dirty="0">
                <a:solidFill>
                  <a:schemeClr val="accent2">
                    <a:lumMod val="75000"/>
                  </a:schemeClr>
                </a:solidFill>
                <a:latin typeface="Calibri" panose="020F0502020204030204" pitchFamily="34" charset="0"/>
                <a:cs typeface="Calibri" panose="020F0502020204030204" pitchFamily="34" charset="0"/>
              </a:rPr>
              <a:t>Green Deal</a:t>
            </a:r>
            <a:r>
              <a:rPr lang="it-IT" altLang="it-IT" sz="8000" i="1" dirty="0">
                <a:solidFill>
                  <a:schemeClr val="accent2">
                    <a:lumMod val="75000"/>
                  </a:schemeClr>
                </a:solidFill>
                <a:latin typeface="Calibri" panose="020F0502020204030204" pitchFamily="34" charset="0"/>
                <a:cs typeface="Calibri" panose="020F0502020204030204" pitchFamily="34" charset="0"/>
              </a:rPr>
              <a:t>.</a:t>
            </a:r>
          </a:p>
          <a:p>
            <a:r>
              <a:rPr lang="it-IT" sz="1600" dirty="0">
                <a:solidFill>
                  <a:srgbClr val="92D050"/>
                </a:solidFill>
              </a:rPr>
              <a:t> </a:t>
            </a:r>
          </a:p>
        </p:txBody>
      </p:sp>
    </p:spTree>
    <p:extLst>
      <p:ext uri="{BB962C8B-B14F-4D97-AF65-F5344CB8AC3E}">
        <p14:creationId xmlns:p14="http://schemas.microsoft.com/office/powerpoint/2010/main" val="1619514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1A406A5B-9A44-4B68-8002-85E9314BA20F}"/>
              </a:ext>
            </a:extLst>
          </p:cNvPr>
          <p:cNvSpPr>
            <a:spLocks noGrp="1"/>
          </p:cNvSpPr>
          <p:nvPr>
            <p:ph type="subTitle" idx="1"/>
          </p:nvPr>
        </p:nvSpPr>
        <p:spPr>
          <a:xfrm>
            <a:off x="1288953" y="1358803"/>
            <a:ext cx="8291274" cy="3700558"/>
          </a:xfrm>
        </p:spPr>
        <p:txBody>
          <a:bodyPr>
            <a:normAutofit/>
          </a:bodyPr>
          <a:lstStyle/>
          <a:p>
            <a:endParaRPr lang="it-IT" sz="1600" dirty="0">
              <a:solidFill>
                <a:srgbClr val="92D050"/>
              </a:solidFill>
            </a:endParaRPr>
          </a:p>
        </p:txBody>
      </p:sp>
      <p:sp>
        <p:nvSpPr>
          <p:cNvPr id="6" name="Segnaposto contenuto 2">
            <a:extLst>
              <a:ext uri="{FF2B5EF4-FFF2-40B4-BE49-F238E27FC236}">
                <a16:creationId xmlns:a16="http://schemas.microsoft.com/office/drawing/2014/main" id="{F423C29B-B96D-44CC-8F7C-24C750CDD3AE}"/>
              </a:ext>
            </a:extLst>
          </p:cNvPr>
          <p:cNvSpPr txBox="1">
            <a:spLocks/>
          </p:cNvSpPr>
          <p:nvPr/>
        </p:nvSpPr>
        <p:spPr>
          <a:xfrm>
            <a:off x="1288953" y="1268695"/>
            <a:ext cx="7649141" cy="3880773"/>
          </a:xfrm>
          <a:prstGeom prst="rect">
            <a:avLst/>
          </a:prstGeom>
        </p:spPr>
        <p:txBody>
          <a:bodyPr vert="horz" lIns="91440" tIns="45720" rIns="91440" bIns="45720" rtlCol="0" anchor="t">
            <a:norm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it-IT" sz="4800" dirty="0">
                <a:solidFill>
                  <a:srgbClr val="99CC00"/>
                </a:solidFill>
              </a:rPr>
              <a:t>GRAZIE PER L’ATTENZIONE!</a:t>
            </a:r>
          </a:p>
          <a:p>
            <a:pPr algn="ctr"/>
            <a:r>
              <a:rPr lang="it-IT" sz="3200" dirty="0">
                <a:solidFill>
                  <a:schemeClr val="accent2">
                    <a:lumMod val="75000"/>
                  </a:schemeClr>
                </a:solidFill>
              </a:rPr>
              <a:t>Francesco Torriani </a:t>
            </a:r>
          </a:p>
          <a:p>
            <a:pPr algn="ctr"/>
            <a:r>
              <a:rPr lang="it-IT" sz="1600" dirty="0">
                <a:solidFill>
                  <a:schemeClr val="accent2">
                    <a:lumMod val="75000"/>
                  </a:schemeClr>
                </a:solidFill>
              </a:rPr>
              <a:t>Coordinatore settore biologico - Alleanza delle Cooperative Agroalimentari </a:t>
            </a:r>
          </a:p>
          <a:p>
            <a:pPr algn="ctr"/>
            <a:r>
              <a:rPr lang="it-IT" sz="2400" dirty="0">
                <a:hlinkClick r:id="rId2"/>
              </a:rPr>
              <a:t>f.torriani@conmarchebio.it</a:t>
            </a:r>
            <a:endParaRPr lang="it-IT" sz="2400" dirty="0"/>
          </a:p>
          <a:p>
            <a:endParaRPr lang="it-IT" dirty="0"/>
          </a:p>
        </p:txBody>
      </p:sp>
      <p:pic>
        <p:nvPicPr>
          <p:cNvPr id="7" name="Immagine 6">
            <a:extLst>
              <a:ext uri="{FF2B5EF4-FFF2-40B4-BE49-F238E27FC236}">
                <a16:creationId xmlns:a16="http://schemas.microsoft.com/office/drawing/2014/main" id="{3702CD8E-6307-41D2-A60A-1CB42BEF1EEC}"/>
              </a:ext>
            </a:extLst>
          </p:cNvPr>
          <p:cNvPicPr>
            <a:picLocks noChangeAspect="1"/>
          </p:cNvPicPr>
          <p:nvPr/>
        </p:nvPicPr>
        <p:blipFill>
          <a:blip r:embed="rId3"/>
          <a:stretch>
            <a:fillRect/>
          </a:stretch>
        </p:blipFill>
        <p:spPr>
          <a:xfrm>
            <a:off x="5601477" y="3686175"/>
            <a:ext cx="1235132" cy="860522"/>
          </a:xfrm>
          <a:prstGeom prst="rect">
            <a:avLst/>
          </a:prstGeom>
        </p:spPr>
      </p:pic>
      <p:pic>
        <p:nvPicPr>
          <p:cNvPr id="8" name="Immagine 7">
            <a:extLst>
              <a:ext uri="{FF2B5EF4-FFF2-40B4-BE49-F238E27FC236}">
                <a16:creationId xmlns:a16="http://schemas.microsoft.com/office/drawing/2014/main" id="{7F164DCA-B3E6-4B46-B12C-ABE6AAA5E1C9}"/>
              </a:ext>
            </a:extLst>
          </p:cNvPr>
          <p:cNvPicPr>
            <a:picLocks noChangeAspect="1"/>
          </p:cNvPicPr>
          <p:nvPr/>
        </p:nvPicPr>
        <p:blipFill>
          <a:blip r:embed="rId4"/>
          <a:stretch>
            <a:fillRect/>
          </a:stretch>
        </p:blipFill>
        <p:spPr>
          <a:xfrm>
            <a:off x="3762803" y="3461651"/>
            <a:ext cx="1294972" cy="1294972"/>
          </a:xfrm>
          <a:prstGeom prst="rect">
            <a:avLst/>
          </a:prstGeom>
        </p:spPr>
      </p:pic>
      <p:pic>
        <p:nvPicPr>
          <p:cNvPr id="4" name="Immagine 3">
            <a:extLst>
              <a:ext uri="{FF2B5EF4-FFF2-40B4-BE49-F238E27FC236}">
                <a16:creationId xmlns:a16="http://schemas.microsoft.com/office/drawing/2014/main" id="{9DA1F836-A166-203C-9350-B18A4ECF41A1}"/>
              </a:ext>
            </a:extLst>
          </p:cNvPr>
          <p:cNvPicPr>
            <a:picLocks noChangeAspect="1"/>
          </p:cNvPicPr>
          <p:nvPr/>
        </p:nvPicPr>
        <p:blipFill>
          <a:blip r:embed="rId5"/>
          <a:stretch>
            <a:fillRect/>
          </a:stretch>
        </p:blipFill>
        <p:spPr>
          <a:xfrm>
            <a:off x="1463524" y="5786072"/>
            <a:ext cx="6407451" cy="463336"/>
          </a:xfrm>
          <a:prstGeom prst="rect">
            <a:avLst/>
          </a:prstGeom>
        </p:spPr>
      </p:pic>
      <p:sp>
        <p:nvSpPr>
          <p:cNvPr id="10" name="CasellaDiTesto 9">
            <a:extLst>
              <a:ext uri="{FF2B5EF4-FFF2-40B4-BE49-F238E27FC236}">
                <a16:creationId xmlns:a16="http://schemas.microsoft.com/office/drawing/2014/main" id="{CEB7693C-99DE-B775-F502-04B6270FD2D4}"/>
              </a:ext>
            </a:extLst>
          </p:cNvPr>
          <p:cNvSpPr txBox="1"/>
          <p:nvPr/>
        </p:nvSpPr>
        <p:spPr>
          <a:xfrm>
            <a:off x="1076324" y="5234300"/>
            <a:ext cx="8503902" cy="461665"/>
          </a:xfrm>
          <a:prstGeom prst="rect">
            <a:avLst/>
          </a:prstGeom>
          <a:noFill/>
        </p:spPr>
        <p:txBody>
          <a:bodyPr wrap="square">
            <a:spAutoFit/>
          </a:bodyPr>
          <a:lstStyle/>
          <a:p>
            <a:pPr algn="ctr"/>
            <a:r>
              <a:rPr lang="it-IT" sz="1200" dirty="0">
                <a:solidFill>
                  <a:srgbClr val="99CC00"/>
                </a:solidFill>
              </a:rPr>
              <a:t>Convegno organizzato nell’ambito del PSR Marche 2014/2020, sottomisura 16.1 - Sostegno per la costituzione e la gestione dei gruppi operativi del PEI in materia di produttività e sostenibilità dell'agricoltura – Domanda di aiuto n. 29226</a:t>
            </a:r>
          </a:p>
        </p:txBody>
      </p:sp>
    </p:spTree>
    <p:extLst>
      <p:ext uri="{BB962C8B-B14F-4D97-AF65-F5344CB8AC3E}">
        <p14:creationId xmlns:p14="http://schemas.microsoft.com/office/powerpoint/2010/main" val="1525710489"/>
      </p:ext>
    </p:extLst>
  </p:cSld>
  <p:clrMapOvr>
    <a:masterClrMapping/>
  </p:clrMapOvr>
</p:sld>
</file>

<file path=ppt/theme/theme1.xml><?xml version="1.0" encoding="utf-8"?>
<a:theme xmlns:a="http://schemas.openxmlformats.org/drawingml/2006/main" name="Sfaccettatur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CF56EDFB4511D845898667125AB73AF6" ma:contentTypeVersion="3" ma:contentTypeDescription="Creare un nuovo documento." ma:contentTypeScope="" ma:versionID="32e54b1e4f810b58bddb5132111aaa78">
  <xsd:schema xmlns:xsd="http://www.w3.org/2001/XMLSchema" xmlns:xs="http://www.w3.org/2001/XMLSchema" xmlns:p="http://schemas.microsoft.com/office/2006/metadata/properties" xmlns:ns2="cf1c8ae0-905e-4e83-810e-e4bc3e510f25" targetNamespace="http://schemas.microsoft.com/office/2006/metadata/properties" ma:root="true" ma:fieldsID="3d03b625b0ef833b441ae48e0404936e" ns2:_="">
    <xsd:import namespace="cf1c8ae0-905e-4e83-810e-e4bc3e510f25"/>
    <xsd:element name="properties">
      <xsd:complexType>
        <xsd:sequence>
          <xsd:element name="documentManagement">
            <xsd:complexType>
              <xsd:all>
                <xsd:element ref="ns2:MediaServiceMetadata" minOccurs="0"/>
                <xsd:element ref="ns2:MediaServiceFast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1c8ae0-905e-4e83-810e-e4bc3e510f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281FA49-6107-43BD-8650-6236FFFA51C8}"/>
</file>

<file path=customXml/itemProps2.xml><?xml version="1.0" encoding="utf-8"?>
<ds:datastoreItem xmlns:ds="http://schemas.openxmlformats.org/officeDocument/2006/customXml" ds:itemID="{E7CD3F31-1A11-478F-942F-05BEE9588A17}"/>
</file>

<file path=customXml/itemProps3.xml><?xml version="1.0" encoding="utf-8"?>
<ds:datastoreItem xmlns:ds="http://schemas.openxmlformats.org/officeDocument/2006/customXml" ds:itemID="{1596E9CC-5D84-48EC-8F89-D89AD2F8953A}"/>
</file>

<file path=docProps/app.xml><?xml version="1.0" encoding="utf-8"?>
<Properties xmlns="http://schemas.openxmlformats.org/officeDocument/2006/extended-properties" xmlns:vt="http://schemas.openxmlformats.org/officeDocument/2006/docPropsVTypes">
  <Template>Facet</Template>
  <TotalTime>784</TotalTime>
  <Words>2012</Words>
  <Application>Microsoft Office PowerPoint</Application>
  <PresentationFormat>Widescreen</PresentationFormat>
  <Paragraphs>103</Paragraphs>
  <Slides>13</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13</vt:i4>
      </vt:variant>
    </vt:vector>
  </HeadingPairs>
  <TitlesOfParts>
    <vt:vector size="19" baseType="lpstr">
      <vt:lpstr>Arial</vt:lpstr>
      <vt:lpstr>Calibri</vt:lpstr>
      <vt:lpstr>Trebuchet MS</vt:lpstr>
      <vt:lpstr>Wingdings</vt:lpstr>
      <vt:lpstr>Wingdings 3</vt:lpstr>
      <vt:lpstr>Sfaccettatura</vt:lpstr>
      <vt:lpstr> La Politica Agricola Comune a sostegno della transizione ecologica e digitale del sistema agricolo italiano </vt:lpstr>
      <vt:lpstr>Premessa </vt:lpstr>
      <vt:lpstr>Presentazione standard di PowerPoint</vt:lpstr>
      <vt:lpstr>Presentazione standard di PowerPoint</vt:lpstr>
      <vt:lpstr>Presentazione standard di PowerPoint</vt:lpstr>
      <vt:lpstr>Presentazione standard di PowerPoint</vt:lpstr>
      <vt:lpstr>Nuova programmazione PSR 2021-2027</vt:lpstr>
      <vt:lpstr>Nuova programmazione PSR</vt:lpstr>
      <vt:lpstr>Nuova programmazione PSR</vt:lpstr>
      <vt:lpstr>Nuova programmazione PSR</vt:lpstr>
      <vt:lpstr>Conclusioni </vt:lpstr>
      <vt:lpstr>Conclusioni </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Francesco Torriani</dc:creator>
  <cp:lastModifiedBy>Francesco Torriani</cp:lastModifiedBy>
  <cp:revision>91</cp:revision>
  <cp:lastPrinted>2019-12-10T08:03:47Z</cp:lastPrinted>
  <dcterms:created xsi:type="dcterms:W3CDTF">2019-10-29T11:31:29Z</dcterms:created>
  <dcterms:modified xsi:type="dcterms:W3CDTF">2022-09-08T05:30:47Z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0x010100CF56EDFB4511D845898667125AB73AF6</vt:lpwstr>
  </property>
</Properties>
</file>